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414" r:id="rId5"/>
    <p:sldId id="415" r:id="rId6"/>
    <p:sldId id="498" r:id="rId7"/>
    <p:sldId id="499" r:id="rId8"/>
    <p:sldId id="495" r:id="rId9"/>
    <p:sldId id="493" r:id="rId10"/>
    <p:sldId id="489" r:id="rId11"/>
    <p:sldId id="487" r:id="rId12"/>
    <p:sldId id="488" r:id="rId13"/>
    <p:sldId id="473" r:id="rId14"/>
    <p:sldId id="478" r:id="rId15"/>
    <p:sldId id="483" r:id="rId16"/>
    <p:sldId id="486" r:id="rId17"/>
    <p:sldId id="482" r:id="rId18"/>
    <p:sldId id="481" r:id="rId19"/>
    <p:sldId id="484" r:id="rId20"/>
    <p:sldId id="480" r:id="rId21"/>
    <p:sldId id="485" r:id="rId22"/>
    <p:sldId id="479" r:id="rId23"/>
    <p:sldId id="443" r:id="rId24"/>
    <p:sldId id="494" r:id="rId25"/>
    <p:sldId id="472" r:id="rId26"/>
    <p:sldId id="475" r:id="rId27"/>
    <p:sldId id="476" r:id="rId28"/>
    <p:sldId id="477" r:id="rId29"/>
    <p:sldId id="490" r:id="rId30"/>
    <p:sldId id="442" r:id="rId31"/>
    <p:sldId id="496" r:id="rId32"/>
    <p:sldId id="491" r:id="rId33"/>
    <p:sldId id="497" r:id="rId34"/>
    <p:sldId id="49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jali Pai" initials="AP" lastIdx="5" clrIdx="0">
    <p:extLst>
      <p:ext uri="{19B8F6BF-5375-455C-9EA6-DF929625EA0E}">
        <p15:presenceInfo xmlns:p15="http://schemas.microsoft.com/office/powerpoint/2012/main" userId="Anjali Pa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BA7B"/>
    <a:srgbClr val="CC0066"/>
    <a:srgbClr val="0057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527" autoAdjust="0"/>
    <p:restoredTop sz="93900" autoAdjust="0"/>
  </p:normalViewPr>
  <p:slideViewPr>
    <p:cSldViewPr snapToGrid="0">
      <p:cViewPr varScale="1">
        <p:scale>
          <a:sx n="113" d="100"/>
          <a:sy n="113" d="100"/>
        </p:scale>
        <p:origin x="438" y="102"/>
      </p:cViewPr>
      <p:guideLst/>
    </p:cSldViewPr>
  </p:slideViewPr>
  <p:notesTextViewPr>
    <p:cViewPr>
      <p:scale>
        <a:sx n="3" d="2"/>
        <a:sy n="3" d="2"/>
      </p:scale>
      <p:origin x="0" y="0"/>
    </p:cViewPr>
  </p:notesTextViewPr>
  <p:sorterViewPr>
    <p:cViewPr varScale="1">
      <p:scale>
        <a:sx n="1" d="1"/>
        <a:sy n="1" d="1"/>
      </p:scale>
      <p:origin x="0" y="-11587"/>
    </p:cViewPr>
  </p:sorterViewPr>
  <p:notesViewPr>
    <p:cSldViewPr snapToGrid="0">
      <p:cViewPr varScale="1">
        <p:scale>
          <a:sx n="55" d="100"/>
          <a:sy n="55" d="100"/>
        </p:scale>
        <p:origin x="286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93878F-08CC-40FE-8B32-D4B7DF3BF7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60F20EAF-9044-4E30-AFC8-1C1CC6A5F6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F7E4C8-5E89-4CF0-8C31-C8DFCA8175FA}" type="datetimeFigureOut">
              <a:rPr lang="en-GB" smtClean="0"/>
              <a:t>15/06/2023</a:t>
            </a:fld>
            <a:endParaRPr lang="en-GB" dirty="0"/>
          </a:p>
        </p:txBody>
      </p:sp>
      <p:sp>
        <p:nvSpPr>
          <p:cNvPr id="4" name="Footer Placeholder 3">
            <a:extLst>
              <a:ext uri="{FF2B5EF4-FFF2-40B4-BE49-F238E27FC236}">
                <a16:creationId xmlns:a16="http://schemas.microsoft.com/office/drawing/2014/main" id="{9E64EC7E-36B8-48BB-A652-0EFF89FC906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6092B505-93DA-4332-BB6B-8B8F30FC3D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B8781F-B6E4-447E-9AF1-6116BFDFDD7E}" type="slidenum">
              <a:rPr lang="en-GB" smtClean="0"/>
              <a:t>‹#›</a:t>
            </a:fld>
            <a:endParaRPr lang="en-GB" dirty="0"/>
          </a:p>
        </p:txBody>
      </p:sp>
    </p:spTree>
    <p:extLst>
      <p:ext uri="{BB962C8B-B14F-4D97-AF65-F5344CB8AC3E}">
        <p14:creationId xmlns:p14="http://schemas.microsoft.com/office/powerpoint/2010/main" val="571046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FA559-5B50-4A03-B091-06347821BB4C}" type="datetimeFigureOut">
              <a:rPr lang="en-GB" smtClean="0"/>
              <a:t>15/06/2023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FF53EF-A773-467B-A233-8406B9D547AE}" type="slidenum">
              <a:rPr lang="en-GB" smtClean="0"/>
              <a:t>‹#›</a:t>
            </a:fld>
            <a:endParaRPr lang="en-GB" dirty="0"/>
          </a:p>
        </p:txBody>
      </p:sp>
    </p:spTree>
    <p:extLst>
      <p:ext uri="{BB962C8B-B14F-4D97-AF65-F5344CB8AC3E}">
        <p14:creationId xmlns:p14="http://schemas.microsoft.com/office/powerpoint/2010/main" val="3788758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44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8185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72966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7238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966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4877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8476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20196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4654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48581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1984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4850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7119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83915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8320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94307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40932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36842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1426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09302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10022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7669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1426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86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3800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2806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0040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5240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03234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0444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B1E1F-4825-4F87-A503-5500C3B43B6F}"/>
              </a:ext>
            </a:extLst>
          </p:cNvPr>
          <p:cNvSpPr>
            <a:spLocks noGrp="1"/>
          </p:cNvSpPr>
          <p:nvPr>
            <p:ph type="ctrTitle"/>
          </p:nvPr>
        </p:nvSpPr>
        <p:spPr>
          <a:xfrm>
            <a:off x="1524000" y="1122363"/>
            <a:ext cx="9144000" cy="2387600"/>
          </a:xfrm>
        </p:spPr>
        <p:txBody>
          <a:bodyPr anchor="b"/>
          <a:lstStyle>
            <a:lvl1pPr algn="l">
              <a:defRPr sz="6000">
                <a:solidFill>
                  <a:srgbClr val="28BA7B"/>
                </a:solidFill>
                <a:latin typeface="Bahnschrift" panose="020B0502040204020203" pitchFamily="34" charset="0"/>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B858B0B-3C2F-4F46-981D-D25A8A94F86A}"/>
              </a:ext>
            </a:extLst>
          </p:cNvPr>
          <p:cNvSpPr>
            <a:spLocks noGrp="1"/>
          </p:cNvSpPr>
          <p:nvPr>
            <p:ph type="subTitle" idx="1"/>
          </p:nvPr>
        </p:nvSpPr>
        <p:spPr>
          <a:xfrm>
            <a:off x="1524000" y="3602038"/>
            <a:ext cx="9144000" cy="1655762"/>
          </a:xfrm>
        </p:spPr>
        <p:txBody>
          <a:bodyPr/>
          <a:lstStyle>
            <a:lvl1pPr marL="0" indent="0" algn="l">
              <a:buNone/>
              <a:defRPr sz="2400">
                <a:solidFill>
                  <a:schemeClr val="tx1">
                    <a:lumMod val="65000"/>
                    <a:lumOff val="35000"/>
                  </a:schemeClr>
                </a:solidFill>
                <a:latin typeface="Bahnschrif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A1685FCC-F40D-4521-95FE-5EB858DF896D}"/>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5" name="Footer Placeholder 4">
            <a:extLst>
              <a:ext uri="{FF2B5EF4-FFF2-40B4-BE49-F238E27FC236}">
                <a16:creationId xmlns:a16="http://schemas.microsoft.com/office/drawing/2014/main" id="{9D0A2201-44D0-45BB-9DD0-F073DA427E0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089BC4A-E43F-4AA1-9664-5563DEDB0A0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117803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9A6D4-0C1E-4DAF-B9B2-BB03AEEFEF97}"/>
              </a:ext>
            </a:extLst>
          </p:cNvPr>
          <p:cNvSpPr>
            <a:spLocks noGrp="1"/>
          </p:cNvSpPr>
          <p:nvPr>
            <p:ph type="title"/>
          </p:nvPr>
        </p:nvSpPr>
        <p:spPr/>
        <p:txBody>
          <a:bodyPr/>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Vertical Text Placeholder 2">
            <a:extLst>
              <a:ext uri="{FF2B5EF4-FFF2-40B4-BE49-F238E27FC236}">
                <a16:creationId xmlns:a16="http://schemas.microsoft.com/office/drawing/2014/main" id="{694251CF-B3E2-4EFD-97A9-3E25C8EE07E9}"/>
              </a:ext>
            </a:extLst>
          </p:cNvPr>
          <p:cNvSpPr>
            <a:spLocks noGrp="1"/>
          </p:cNvSpPr>
          <p:nvPr>
            <p:ph type="body" orient="vert" idx="1"/>
          </p:nvPr>
        </p:nvSpPr>
        <p:spPr/>
        <p:txBody>
          <a:bodyPr vert="eaVert"/>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B3B4C17-001E-4096-B611-6BE3180EC61E}"/>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5" name="Footer Placeholder 4">
            <a:extLst>
              <a:ext uri="{FF2B5EF4-FFF2-40B4-BE49-F238E27FC236}">
                <a16:creationId xmlns:a16="http://schemas.microsoft.com/office/drawing/2014/main" id="{03F9DAD6-DF53-4661-9EE7-6237F19187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B2EE096-CA59-4526-B503-3F77277151C4}"/>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32107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1A1CAC-B512-41A8-AB90-DF51E3138210}"/>
              </a:ext>
            </a:extLst>
          </p:cNvPr>
          <p:cNvSpPr>
            <a:spLocks noGrp="1"/>
          </p:cNvSpPr>
          <p:nvPr>
            <p:ph type="title" orient="vert"/>
          </p:nvPr>
        </p:nvSpPr>
        <p:spPr>
          <a:xfrm>
            <a:off x="8724900" y="365125"/>
            <a:ext cx="2628900" cy="5811838"/>
          </a:xfrm>
        </p:spPr>
        <p:txBody>
          <a:bodyPr vert="eaVert"/>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Vertical Text Placeholder 2">
            <a:extLst>
              <a:ext uri="{FF2B5EF4-FFF2-40B4-BE49-F238E27FC236}">
                <a16:creationId xmlns:a16="http://schemas.microsoft.com/office/drawing/2014/main" id="{F64F233A-FC80-44BD-B6B2-14FDFCE7164D}"/>
              </a:ext>
            </a:extLst>
          </p:cNvPr>
          <p:cNvSpPr>
            <a:spLocks noGrp="1"/>
          </p:cNvSpPr>
          <p:nvPr>
            <p:ph type="body" orient="vert" idx="1"/>
          </p:nvPr>
        </p:nvSpPr>
        <p:spPr>
          <a:xfrm>
            <a:off x="838200" y="365125"/>
            <a:ext cx="7734300" cy="5811838"/>
          </a:xfrm>
        </p:spPr>
        <p:txBody>
          <a:bodyPr vert="eaVert"/>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68439EA-3286-46E3-A087-A6DEDDDBBA34}"/>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5" name="Footer Placeholder 4">
            <a:extLst>
              <a:ext uri="{FF2B5EF4-FFF2-40B4-BE49-F238E27FC236}">
                <a16:creationId xmlns:a16="http://schemas.microsoft.com/office/drawing/2014/main" id="{365E1BD8-297C-4106-912E-77662D822F1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2ED8CF0-B62A-498C-B6E5-C68704FFBC91}"/>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5757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CC63C-F88F-48E8-8D80-6B630A8B2C27}"/>
              </a:ext>
            </a:extLst>
          </p:cNvPr>
          <p:cNvSpPr>
            <a:spLocks noGrp="1"/>
          </p:cNvSpPr>
          <p:nvPr>
            <p:ph type="title"/>
          </p:nvPr>
        </p:nvSpPr>
        <p:spPr/>
        <p:txBody>
          <a:bodyPr/>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536996F-B733-4322-99C8-0C777C2D4F04}"/>
              </a:ext>
            </a:extLst>
          </p:cNvPr>
          <p:cNvSpPr>
            <a:spLocks noGrp="1"/>
          </p:cNvSpPr>
          <p:nvPr>
            <p:ph idx="1"/>
          </p:nvPr>
        </p:nvSpPr>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72B87C97-A0FC-4565-B57F-F58A3E7430B5}"/>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5" name="Footer Placeholder 4">
            <a:extLst>
              <a:ext uri="{FF2B5EF4-FFF2-40B4-BE49-F238E27FC236}">
                <a16:creationId xmlns:a16="http://schemas.microsoft.com/office/drawing/2014/main" id="{C523D9E3-C647-4909-9441-52E2A63E67E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5DBB5C0-3D0A-4590-85DA-3772CD3B0993}"/>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17011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3E46-D8D1-44C4-ABB5-7166E8E2C503}"/>
              </a:ext>
            </a:extLst>
          </p:cNvPr>
          <p:cNvSpPr>
            <a:spLocks noGrp="1"/>
          </p:cNvSpPr>
          <p:nvPr>
            <p:ph type="title"/>
          </p:nvPr>
        </p:nvSpPr>
        <p:spPr>
          <a:xfrm>
            <a:off x="838200" y="1957933"/>
            <a:ext cx="10515600" cy="1719262"/>
          </a:xfrm>
        </p:spPr>
        <p:txBody>
          <a:bodyPr anchor="b">
            <a:normAutofit/>
          </a:bodyPr>
          <a:lstStyle>
            <a:lvl1pPr algn="ctr">
              <a:defRPr lang="en-GB" sz="4800" kern="1200" dirty="0">
                <a:solidFill>
                  <a:srgbClr val="28BA7B"/>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9BB73FC-08F7-4B91-8905-08BA6884687C}"/>
              </a:ext>
            </a:extLst>
          </p:cNvPr>
          <p:cNvSpPr>
            <a:spLocks noGrp="1"/>
          </p:cNvSpPr>
          <p:nvPr>
            <p:ph type="body" idx="1"/>
          </p:nvPr>
        </p:nvSpPr>
        <p:spPr>
          <a:xfrm>
            <a:off x="844550" y="3702595"/>
            <a:ext cx="10515600" cy="1000033"/>
          </a:xfrm>
        </p:spPr>
        <p:txBody>
          <a:bodyPr>
            <a:normAutofit/>
          </a:bodyPr>
          <a:lstStyle>
            <a:lvl1pPr marL="0" indent="0" algn="ctr">
              <a:buNone/>
              <a:defRPr lang="en-US" sz="2400" kern="1200" dirty="0">
                <a:solidFill>
                  <a:schemeClr val="tx1">
                    <a:lumMod val="65000"/>
                    <a:lumOff val="35000"/>
                  </a:schemeClr>
                </a:solidFill>
                <a:latin typeface="Bahnschrift" panose="020B0502040204020203" pitchFamily="34" charset="0"/>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6CE08A13-A179-413B-87B8-B09CDBED6B5E}"/>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5" name="Footer Placeholder 4">
            <a:extLst>
              <a:ext uri="{FF2B5EF4-FFF2-40B4-BE49-F238E27FC236}">
                <a16:creationId xmlns:a16="http://schemas.microsoft.com/office/drawing/2014/main" id="{7C5FCED3-0605-42E4-B9B4-3F791FD4E70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F353B6D-1626-404E-8668-5083443794C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600068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5C845-5014-4030-BB63-18C315E6A34A}"/>
              </a:ext>
            </a:extLst>
          </p:cNvPr>
          <p:cNvSpPr>
            <a:spLocks noGrp="1"/>
          </p:cNvSpPr>
          <p:nvPr>
            <p:ph type="title"/>
          </p:nvPr>
        </p:nvSpPr>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140A1046-5C8F-4082-BCA5-101400155F1A}"/>
              </a:ext>
            </a:extLst>
          </p:cNvPr>
          <p:cNvSpPr>
            <a:spLocks noGrp="1"/>
          </p:cNvSpPr>
          <p:nvPr>
            <p:ph sz="half" idx="1"/>
          </p:nvPr>
        </p:nvSpPr>
        <p:spPr>
          <a:xfrm>
            <a:off x="838200" y="1825625"/>
            <a:ext cx="5181600" cy="435133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7C0C1078-A65B-45BE-9339-B7B5399D5B22}"/>
              </a:ext>
            </a:extLst>
          </p:cNvPr>
          <p:cNvSpPr>
            <a:spLocks noGrp="1"/>
          </p:cNvSpPr>
          <p:nvPr>
            <p:ph sz="half" idx="2"/>
          </p:nvPr>
        </p:nvSpPr>
        <p:spPr>
          <a:xfrm>
            <a:off x="6172200" y="1825625"/>
            <a:ext cx="5181600" cy="435133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C5D60CFD-100F-45A1-BA20-0622294A05A0}"/>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6" name="Footer Placeholder 5">
            <a:extLst>
              <a:ext uri="{FF2B5EF4-FFF2-40B4-BE49-F238E27FC236}">
                <a16:creationId xmlns:a16="http://schemas.microsoft.com/office/drawing/2014/main" id="{37E8B9EF-F4F6-4C88-BF61-2127286A41E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4F8A086-C97F-436D-94FB-07571D28345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64585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14404-3DA0-4E7F-ABC4-F187565401BE}"/>
              </a:ext>
            </a:extLst>
          </p:cNvPr>
          <p:cNvSpPr>
            <a:spLocks noGrp="1"/>
          </p:cNvSpPr>
          <p:nvPr>
            <p:ph type="title"/>
          </p:nvPr>
        </p:nvSpPr>
        <p:spPr>
          <a:xfrm>
            <a:off x="839788" y="365125"/>
            <a:ext cx="10515600" cy="1325563"/>
          </a:xfrm>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F077E3F-9FCF-4541-BB4E-7423431A1889}"/>
              </a:ext>
            </a:extLst>
          </p:cNvPr>
          <p:cNvSpPr>
            <a:spLocks noGrp="1"/>
          </p:cNvSpPr>
          <p:nvPr>
            <p:ph type="body" idx="1"/>
          </p:nvPr>
        </p:nvSpPr>
        <p:spPr>
          <a:xfrm>
            <a:off x="839788" y="1681163"/>
            <a:ext cx="5157787" cy="823912"/>
          </a:xfrm>
        </p:spPr>
        <p:txBody>
          <a:bodyPr anchor="b">
            <a:normAutofit/>
          </a:bodyPr>
          <a:lstStyle>
            <a:lvl1pPr marL="0" indent="0">
              <a:buNone/>
              <a:defRPr sz="2800" b="0">
                <a:solidFill>
                  <a:srgbClr val="28BA7B"/>
                </a:solidFill>
                <a:latin typeface="Bahnschrif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9A076A0-DA34-4F58-8A8E-439CB3E1026A}"/>
              </a:ext>
            </a:extLst>
          </p:cNvPr>
          <p:cNvSpPr>
            <a:spLocks noGrp="1"/>
          </p:cNvSpPr>
          <p:nvPr>
            <p:ph sz="half" idx="2"/>
          </p:nvPr>
        </p:nvSpPr>
        <p:spPr>
          <a:xfrm>
            <a:off x="839788" y="2505075"/>
            <a:ext cx="5157787" cy="368458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1A5BEB8A-B2BE-4D35-9505-3D764C926266}"/>
              </a:ext>
            </a:extLst>
          </p:cNvPr>
          <p:cNvSpPr>
            <a:spLocks noGrp="1"/>
          </p:cNvSpPr>
          <p:nvPr>
            <p:ph type="body" sz="quarter" idx="3"/>
          </p:nvPr>
        </p:nvSpPr>
        <p:spPr>
          <a:xfrm>
            <a:off x="6172200" y="1681163"/>
            <a:ext cx="5183188" cy="823912"/>
          </a:xfrm>
        </p:spPr>
        <p:txBody>
          <a:bodyPr anchor="b">
            <a:normAutofit/>
          </a:bodyPr>
          <a:lstStyle>
            <a:lvl1pPr marL="0" indent="0">
              <a:buNone/>
              <a:defRPr sz="2800" b="0">
                <a:solidFill>
                  <a:srgbClr val="28BA7B"/>
                </a:solidFill>
                <a:latin typeface="Bahnschrif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D25EF73-3B61-4A3B-9B6A-4A9E7924BB9F}"/>
              </a:ext>
            </a:extLst>
          </p:cNvPr>
          <p:cNvSpPr>
            <a:spLocks noGrp="1"/>
          </p:cNvSpPr>
          <p:nvPr>
            <p:ph sz="quarter" idx="4"/>
          </p:nvPr>
        </p:nvSpPr>
        <p:spPr>
          <a:xfrm>
            <a:off x="6172200" y="2505075"/>
            <a:ext cx="5183188" cy="368458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a:extLst>
              <a:ext uri="{FF2B5EF4-FFF2-40B4-BE49-F238E27FC236}">
                <a16:creationId xmlns:a16="http://schemas.microsoft.com/office/drawing/2014/main" id="{6C1AB2D4-5ACD-42BA-A40D-0137AEFDEDFA}"/>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8" name="Footer Placeholder 7">
            <a:extLst>
              <a:ext uri="{FF2B5EF4-FFF2-40B4-BE49-F238E27FC236}">
                <a16:creationId xmlns:a16="http://schemas.microsoft.com/office/drawing/2014/main" id="{9061E12E-7408-4586-A72A-DCF4DDD624A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D1AE4A6-73F6-4F44-8DCE-5C620102859A}"/>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76445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9AD18-EC2F-4749-A76F-4EB6E0042BC9}"/>
              </a:ext>
            </a:extLst>
          </p:cNvPr>
          <p:cNvSpPr>
            <a:spLocks noGrp="1"/>
          </p:cNvSpPr>
          <p:nvPr>
            <p:ph type="title"/>
          </p:nvPr>
        </p:nvSpPr>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E3A95387-B222-48C9-85BB-6A43958E0A50}"/>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4" name="Footer Placeholder 3">
            <a:extLst>
              <a:ext uri="{FF2B5EF4-FFF2-40B4-BE49-F238E27FC236}">
                <a16:creationId xmlns:a16="http://schemas.microsoft.com/office/drawing/2014/main" id="{74B684B0-09B7-4EEC-8F77-EBF454D0B754}"/>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DE62F0E-B5E4-448C-88E7-C45648BC1951}"/>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266441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E447E0-2145-4CCB-9D53-04FFB090862C}"/>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3" name="Footer Placeholder 2">
            <a:extLst>
              <a:ext uri="{FF2B5EF4-FFF2-40B4-BE49-F238E27FC236}">
                <a16:creationId xmlns:a16="http://schemas.microsoft.com/office/drawing/2014/main" id="{A1534E79-70EE-4729-8900-2305E23C25F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FB53DB9-89C7-4909-82FF-19F4C849145D}"/>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53084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0CD7C-5AD8-4593-BFB5-53DC39AB7CF7}"/>
              </a:ext>
            </a:extLst>
          </p:cNvPr>
          <p:cNvSpPr>
            <a:spLocks noGrp="1"/>
          </p:cNvSpPr>
          <p:nvPr>
            <p:ph type="title"/>
          </p:nvPr>
        </p:nvSpPr>
        <p:spPr>
          <a:xfrm>
            <a:off x="839788" y="457200"/>
            <a:ext cx="3932237" cy="1600200"/>
          </a:xfrm>
        </p:spPr>
        <p:txBody>
          <a:bodyPr anchor="b"/>
          <a:lstStyle>
            <a:lvl1pPr>
              <a:defRPr sz="3200">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06280949-8456-412F-9282-EEDA00B7D84E}"/>
              </a:ext>
            </a:extLst>
          </p:cNvPr>
          <p:cNvSpPr>
            <a:spLocks noGrp="1"/>
          </p:cNvSpPr>
          <p:nvPr>
            <p:ph idx="1"/>
          </p:nvPr>
        </p:nvSpPr>
        <p:spPr>
          <a:xfrm>
            <a:off x="5183188" y="987425"/>
            <a:ext cx="6172200" cy="4873625"/>
          </a:xfrm>
        </p:spPr>
        <p:txBody>
          <a:bodyPr/>
          <a:lstStyle>
            <a:lvl1pPr>
              <a:defRPr sz="3200">
                <a:solidFill>
                  <a:srgbClr val="005772"/>
                </a:solidFill>
                <a:latin typeface="Trebuchet MS" panose="020B0603020202020204" pitchFamily="34" charset="0"/>
              </a:defRPr>
            </a:lvl1pPr>
            <a:lvl2pPr>
              <a:defRPr sz="2800">
                <a:solidFill>
                  <a:srgbClr val="005772"/>
                </a:solidFill>
                <a:latin typeface="Trebuchet MS" panose="020B0603020202020204" pitchFamily="34" charset="0"/>
              </a:defRPr>
            </a:lvl2pPr>
            <a:lvl3pPr>
              <a:defRPr sz="2400">
                <a:solidFill>
                  <a:srgbClr val="005772"/>
                </a:solidFill>
                <a:latin typeface="Trebuchet MS" panose="020B0603020202020204" pitchFamily="34" charset="0"/>
              </a:defRPr>
            </a:lvl3pPr>
            <a:lvl4pPr>
              <a:defRPr sz="2000">
                <a:solidFill>
                  <a:srgbClr val="005772"/>
                </a:solidFill>
                <a:latin typeface="Trebuchet MS" panose="020B0603020202020204" pitchFamily="34" charset="0"/>
              </a:defRPr>
            </a:lvl4pPr>
            <a:lvl5pPr>
              <a:defRPr sz="2000">
                <a:solidFill>
                  <a:srgbClr val="005772"/>
                </a:solidFill>
                <a:latin typeface="Trebuchet MS" panose="020B0603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a:extLst>
              <a:ext uri="{FF2B5EF4-FFF2-40B4-BE49-F238E27FC236}">
                <a16:creationId xmlns:a16="http://schemas.microsoft.com/office/drawing/2014/main" id="{406C3ADD-C7AA-4C1A-8877-1502947488D4}"/>
              </a:ext>
            </a:extLst>
          </p:cNvPr>
          <p:cNvSpPr>
            <a:spLocks noGrp="1"/>
          </p:cNvSpPr>
          <p:nvPr>
            <p:ph type="body" sz="half" idx="2"/>
          </p:nvPr>
        </p:nvSpPr>
        <p:spPr>
          <a:xfrm>
            <a:off x="839788" y="2057400"/>
            <a:ext cx="3932237" cy="3811588"/>
          </a:xfrm>
        </p:spPr>
        <p:txBody>
          <a:bodyPr/>
          <a:lstStyle>
            <a:lvl1pPr marL="0" indent="0">
              <a:buNone/>
              <a:defRPr sz="1600">
                <a:solidFill>
                  <a:srgbClr val="005772"/>
                </a:solidFill>
                <a:latin typeface="Trebuchet MS" panose="020B0603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74E3D15-4509-4DB2-B496-E9A8ED9F2440}"/>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6" name="Footer Placeholder 5">
            <a:extLst>
              <a:ext uri="{FF2B5EF4-FFF2-40B4-BE49-F238E27FC236}">
                <a16:creationId xmlns:a16="http://schemas.microsoft.com/office/drawing/2014/main" id="{81C30966-019E-4032-8310-8C582EDB0A1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237F706-91D8-4FFC-9CD3-9B0165005E39}"/>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03628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6648-9003-4D1B-B4D1-DB47571998DB}"/>
              </a:ext>
            </a:extLst>
          </p:cNvPr>
          <p:cNvSpPr>
            <a:spLocks noGrp="1"/>
          </p:cNvSpPr>
          <p:nvPr>
            <p:ph type="title"/>
          </p:nvPr>
        </p:nvSpPr>
        <p:spPr>
          <a:xfrm>
            <a:off x="839788" y="457200"/>
            <a:ext cx="3932237" cy="1600200"/>
          </a:xfrm>
        </p:spPr>
        <p:txBody>
          <a:bodyPr anchor="b">
            <a:normAutofit/>
          </a:bodyPr>
          <a:lstStyle>
            <a:lvl1pPr>
              <a:defRPr lang="en-GB" sz="32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AC34645B-CDB1-4508-851C-A6F9D35215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84AC8592-2311-42AF-A1FC-DAD242B8C202}"/>
              </a:ext>
            </a:extLst>
          </p:cNvPr>
          <p:cNvSpPr>
            <a:spLocks noGrp="1"/>
          </p:cNvSpPr>
          <p:nvPr>
            <p:ph type="body" sz="half" idx="2"/>
          </p:nvPr>
        </p:nvSpPr>
        <p:spPr>
          <a:xfrm>
            <a:off x="839788" y="2057400"/>
            <a:ext cx="3932237" cy="3811588"/>
          </a:xfrm>
        </p:spPr>
        <p:txBody>
          <a:bodyPr/>
          <a:lstStyle>
            <a:lvl1pPr marL="0" indent="0">
              <a:buNone/>
              <a:defRPr sz="1600">
                <a:solidFill>
                  <a:srgbClr val="005772"/>
                </a:solidFill>
                <a:latin typeface="Trebuchet MS" panose="020B0603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9C1793C-BA64-4959-B170-E239E3E27455}"/>
              </a:ext>
            </a:extLst>
          </p:cNvPr>
          <p:cNvSpPr>
            <a:spLocks noGrp="1"/>
          </p:cNvSpPr>
          <p:nvPr>
            <p:ph type="dt" sz="half" idx="10"/>
          </p:nvPr>
        </p:nvSpPr>
        <p:spPr/>
        <p:txBody>
          <a:bodyPr/>
          <a:lstStyle/>
          <a:p>
            <a:fld id="{D12CD3A5-4125-4D22-970C-17B1664C652B}" type="datetimeFigureOut">
              <a:rPr lang="en-GB" smtClean="0"/>
              <a:t>15/06/2023</a:t>
            </a:fld>
            <a:endParaRPr lang="en-GB" dirty="0"/>
          </a:p>
        </p:txBody>
      </p:sp>
      <p:sp>
        <p:nvSpPr>
          <p:cNvPr id="6" name="Footer Placeholder 5">
            <a:extLst>
              <a:ext uri="{FF2B5EF4-FFF2-40B4-BE49-F238E27FC236}">
                <a16:creationId xmlns:a16="http://schemas.microsoft.com/office/drawing/2014/main" id="{542C598B-2EBD-4992-B149-8497D600B49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7DC05C3-3040-49CC-B601-945626C0AA64}"/>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375656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F3281C-DE40-4597-949C-1F3151C666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BBDC096B-092F-41F8-BAC5-B6D58BF67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059BE72-79BE-46D1-9EE2-06594A6AA3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lumMod val="65000"/>
                    <a:lumOff val="35000"/>
                  </a:schemeClr>
                </a:solidFill>
                <a:latin typeface="Trebuchet MS" panose="020B0603020202020204" pitchFamily="34" charset="0"/>
              </a:defRPr>
            </a:lvl1pPr>
          </a:lstStyle>
          <a:p>
            <a:fld id="{D12CD3A5-4125-4D22-970C-17B1664C652B}" type="datetimeFigureOut">
              <a:rPr lang="en-GB" smtClean="0"/>
              <a:pPr/>
              <a:t>15/06/2023</a:t>
            </a:fld>
            <a:endParaRPr lang="en-GB" dirty="0"/>
          </a:p>
        </p:txBody>
      </p:sp>
      <p:sp>
        <p:nvSpPr>
          <p:cNvPr id="5" name="Footer Placeholder 4">
            <a:extLst>
              <a:ext uri="{FF2B5EF4-FFF2-40B4-BE49-F238E27FC236}">
                <a16:creationId xmlns:a16="http://schemas.microsoft.com/office/drawing/2014/main" id="{583078AA-2E06-46A6-BC61-69069ACC3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GB" sz="1200" kern="1200" dirty="0">
                <a:solidFill>
                  <a:schemeClr val="tx1">
                    <a:lumMod val="65000"/>
                    <a:lumOff val="35000"/>
                  </a:schemeClr>
                </a:solidFill>
                <a:latin typeface="Trebuchet MS" panose="020B0603020202020204" pitchFamily="34" charset="0"/>
                <a:ea typeface="+mn-ea"/>
                <a:cs typeface="+mn-cs"/>
              </a:defRPr>
            </a:lvl1pPr>
          </a:lstStyle>
          <a:p>
            <a:endParaRPr lang="en-GB" dirty="0"/>
          </a:p>
        </p:txBody>
      </p:sp>
      <p:sp>
        <p:nvSpPr>
          <p:cNvPr id="6" name="Slide Number Placeholder 5">
            <a:extLst>
              <a:ext uri="{FF2B5EF4-FFF2-40B4-BE49-F238E27FC236}">
                <a16:creationId xmlns:a16="http://schemas.microsoft.com/office/drawing/2014/main" id="{A8CD30CE-6DE1-4802-9464-12DD06498E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lumMod val="65000"/>
                    <a:lumOff val="35000"/>
                  </a:schemeClr>
                </a:solidFill>
                <a:latin typeface="Trebuchet MS" panose="020B0603020202020204" pitchFamily="34" charset="0"/>
              </a:defRPr>
            </a:lvl1pPr>
          </a:lstStyle>
          <a:p>
            <a:fld id="{2BB50D91-ED2E-4BAE-A57B-D28389BBD9E4}" type="slidenum">
              <a:rPr lang="en-GB" smtClean="0"/>
              <a:pPr/>
              <a:t>‹#›</a:t>
            </a:fld>
            <a:endParaRPr lang="en-GB" dirty="0"/>
          </a:p>
        </p:txBody>
      </p:sp>
    </p:spTree>
    <p:extLst>
      <p:ext uri="{BB962C8B-B14F-4D97-AF65-F5344CB8AC3E}">
        <p14:creationId xmlns:p14="http://schemas.microsoft.com/office/powerpoint/2010/main" val="594899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p:titleStyle>
    <p:body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doi.org/10.1093/bjsw/bcad117"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ncpqsw.com/building-research-capacity-in-social-care/" TargetMode="External"/><Relationship Id="rId5" Type="http://schemas.openxmlformats.org/officeDocument/2006/relationships/hyperlink" Target="https://staffprofiles.bournemouth.ac.uk/display/apulman#publications" TargetMode="External"/><Relationship Id="rId4" Type="http://schemas.openxmlformats.org/officeDocument/2006/relationships/hyperlink" Target="https://doi.org/10.1080/02615479.2023.2221276"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apulman@bournemouth.ac.uk"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ncpqsw.com/building-research-capacity-in-social-care/" TargetMode="External"/><Relationship Id="rId4" Type="http://schemas.openxmlformats.org/officeDocument/2006/relationships/hyperlink" Target="https://staffprofiles.bournemouth.ac.uk/display/apulma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C10D3-2504-4C84-AA98-AC13AEEAF83B}"/>
              </a:ext>
            </a:extLst>
          </p:cNvPr>
          <p:cNvSpPr>
            <a:spLocks noGrp="1"/>
          </p:cNvSpPr>
          <p:nvPr>
            <p:ph type="ctrTitle"/>
          </p:nvPr>
        </p:nvSpPr>
        <p:spPr>
          <a:xfrm>
            <a:off x="1524000" y="2235200"/>
            <a:ext cx="10278795" cy="2387600"/>
          </a:xfrm>
        </p:spPr>
        <p:txBody>
          <a:bodyPr>
            <a:normAutofit/>
          </a:bodyPr>
          <a:lstStyle/>
          <a:p>
            <a:r>
              <a:rPr lang="en-GB" sz="5400" dirty="0"/>
              <a:t>Building Research Capacity in Social Care</a:t>
            </a:r>
            <a:br>
              <a:rPr lang="en-GB" dirty="0"/>
            </a:br>
            <a:r>
              <a:rPr lang="en-GB" sz="2700" dirty="0"/>
              <a:t>(Enablers and barriers facing practitioners in Wessex)</a:t>
            </a:r>
            <a:br>
              <a:rPr lang="en-GB" sz="2700" dirty="0"/>
            </a:br>
            <a:r>
              <a:rPr lang="en-GB" sz="2800" dirty="0">
                <a:effectLst/>
                <a:ea typeface="PT Sans" panose="020B0503020203020204" pitchFamily="34" charset="0"/>
                <a:cs typeface="Times New Roman" panose="02020603050405020304" pitchFamily="18" charset="0"/>
              </a:rPr>
              <a:t>(Enablers and barriers facing HEI academic staff in Wessex)</a:t>
            </a:r>
            <a:r>
              <a:rPr lang="en-GB" sz="2700" dirty="0"/>
              <a:t> </a:t>
            </a:r>
          </a:p>
        </p:txBody>
      </p:sp>
      <p:sp>
        <p:nvSpPr>
          <p:cNvPr id="3" name="Subtitle 2">
            <a:extLst>
              <a:ext uri="{FF2B5EF4-FFF2-40B4-BE49-F238E27FC236}">
                <a16:creationId xmlns:a16="http://schemas.microsoft.com/office/drawing/2014/main" id="{B5468D7B-F256-4E06-BB04-2E3A36E8B4C8}"/>
              </a:ext>
            </a:extLst>
          </p:cNvPr>
          <p:cNvSpPr>
            <a:spLocks noGrp="1"/>
          </p:cNvSpPr>
          <p:nvPr>
            <p:ph type="subTitle" idx="1"/>
          </p:nvPr>
        </p:nvSpPr>
        <p:spPr>
          <a:xfrm>
            <a:off x="1524000" y="4874247"/>
            <a:ext cx="9144000" cy="1655762"/>
          </a:xfrm>
        </p:spPr>
        <p:txBody>
          <a:bodyPr/>
          <a:lstStyle/>
          <a:p>
            <a:r>
              <a:rPr lang="en-GB" dirty="0"/>
              <a:t>Seminar 2 / Part 3 / Methodology (20 mins)</a:t>
            </a:r>
          </a:p>
          <a:p>
            <a:r>
              <a:rPr lang="en-GB"/>
              <a:t>15 June 2023</a:t>
            </a:r>
            <a:endParaRPr lang="en-GB" dirty="0"/>
          </a:p>
        </p:txBody>
      </p:sp>
      <p:pic>
        <p:nvPicPr>
          <p:cNvPr id="5" name="Picture 4" descr="Logo, company name&#10;&#10;Description automatically generated">
            <a:extLst>
              <a:ext uri="{FF2B5EF4-FFF2-40B4-BE49-F238E27FC236}">
                <a16:creationId xmlns:a16="http://schemas.microsoft.com/office/drawing/2014/main" id="{F335C92A-5883-4FC0-9778-CE132D812EE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63738" y="327991"/>
            <a:ext cx="3547745" cy="899160"/>
          </a:xfrm>
          <a:prstGeom prst="rect">
            <a:avLst/>
          </a:prstGeom>
        </p:spPr>
      </p:pic>
      <p:pic>
        <p:nvPicPr>
          <p:cNvPr id="6" name="Picture 5">
            <a:extLst>
              <a:ext uri="{FF2B5EF4-FFF2-40B4-BE49-F238E27FC236}">
                <a16:creationId xmlns:a16="http://schemas.microsoft.com/office/drawing/2014/main" id="{5735DC19-1560-40B7-8F44-95DB3FD8588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81448" y="327991"/>
            <a:ext cx="1090930" cy="1136015"/>
          </a:xfrm>
          <a:prstGeom prst="rect">
            <a:avLst/>
          </a:prstGeom>
          <a:noFill/>
          <a:ln>
            <a:noFill/>
          </a:ln>
        </p:spPr>
      </p:pic>
    </p:spTree>
    <p:extLst>
      <p:ext uri="{BB962C8B-B14F-4D97-AF65-F5344CB8AC3E}">
        <p14:creationId xmlns:p14="http://schemas.microsoft.com/office/powerpoint/2010/main" val="170407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HEI staff recruitment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r>
              <a:rPr lang="en-GB" dirty="0"/>
              <a:t>We made confirmed initial contact with </a:t>
            </a:r>
            <a:r>
              <a:rPr lang="en-GB" i="1" dirty="0"/>
              <a:t>n=38 </a:t>
            </a:r>
            <a:r>
              <a:rPr lang="en-GB" dirty="0"/>
              <a:t>HEI staff from four different HEIs. </a:t>
            </a:r>
          </a:p>
          <a:p>
            <a:r>
              <a:rPr lang="en-GB" dirty="0"/>
              <a:t>Responses received from </a:t>
            </a:r>
            <a:r>
              <a:rPr lang="en-GB" i="1" dirty="0"/>
              <a:t>n=9</a:t>
            </a:r>
            <a:r>
              <a:rPr lang="en-GB" dirty="0"/>
              <a:t> HEI academic staff working within the Wessex region.</a:t>
            </a:r>
            <a:br>
              <a:rPr lang="en-GB" dirty="0"/>
            </a:br>
            <a:br>
              <a:rPr lang="en-GB" dirty="0"/>
            </a:br>
            <a:endParaRPr lang="en-GB" dirty="0"/>
          </a:p>
        </p:txBody>
      </p:sp>
    </p:spTree>
    <p:extLst>
      <p:ext uri="{BB962C8B-B14F-4D97-AF65-F5344CB8AC3E}">
        <p14:creationId xmlns:p14="http://schemas.microsoft.com/office/powerpoint/2010/main" val="115704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a:xfrm>
            <a:off x="630936" y="639520"/>
            <a:ext cx="3429000" cy="1719072"/>
          </a:xfrm>
        </p:spPr>
        <p:txBody>
          <a:bodyPr anchor="b">
            <a:normAutofit/>
          </a:bodyPr>
          <a:lstStyle/>
          <a:p>
            <a:r>
              <a:rPr lang="en-GB" sz="5400" dirty="0"/>
              <a:t>Online survey</a:t>
            </a:r>
          </a:p>
        </p:txBody>
      </p:sp>
      <p:sp>
        <p:nvSpPr>
          <p:cNvPr id="12"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630936" y="2807208"/>
            <a:ext cx="4899378" cy="3410712"/>
          </a:xfrm>
        </p:spPr>
        <p:txBody>
          <a:bodyPr anchor="t">
            <a:normAutofit/>
          </a:bodyPr>
          <a:lstStyle/>
          <a:p>
            <a:pPr lvl="0"/>
            <a:r>
              <a:rPr lang="en-GB" sz="2000" dirty="0"/>
              <a:t>All participants asked to complete an online questionnaire (taking around 15 to 20 minutes to complete).</a:t>
            </a:r>
          </a:p>
          <a:p>
            <a:pPr lvl="0"/>
            <a:r>
              <a:rPr lang="en-GB" sz="2000" dirty="0"/>
              <a:t>Separate surveys for each group of participants.</a:t>
            </a:r>
          </a:p>
          <a:p>
            <a:r>
              <a:rPr lang="en-GB" sz="2000" dirty="0"/>
              <a:t>Both utilised a mixture of quantitative and qualitative questions. </a:t>
            </a:r>
          </a:p>
        </p:txBody>
      </p:sp>
      <p:pic>
        <p:nvPicPr>
          <p:cNvPr id="5" name="Picture 4">
            <a:extLst>
              <a:ext uri="{FF2B5EF4-FFF2-40B4-BE49-F238E27FC236}">
                <a16:creationId xmlns:a16="http://schemas.microsoft.com/office/drawing/2014/main" id="{03D7686D-0334-82C5-9230-0ADDA6103882}"/>
              </a:ext>
            </a:extLst>
          </p:cNvPr>
          <p:cNvPicPr>
            <a:picLocks noChangeAspect="1"/>
          </p:cNvPicPr>
          <p:nvPr/>
        </p:nvPicPr>
        <p:blipFill>
          <a:blip r:embed="rId3"/>
          <a:stretch>
            <a:fillRect/>
          </a:stretch>
        </p:blipFill>
        <p:spPr>
          <a:xfrm>
            <a:off x="5538283" y="1309344"/>
            <a:ext cx="6163359" cy="5577840"/>
          </a:xfrm>
          <a:prstGeom prst="rect">
            <a:avLst/>
          </a:prstGeom>
        </p:spPr>
      </p:pic>
    </p:spTree>
    <p:extLst>
      <p:ext uri="{BB962C8B-B14F-4D97-AF65-F5344CB8AC3E}">
        <p14:creationId xmlns:p14="http://schemas.microsoft.com/office/powerpoint/2010/main" val="399046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Practitioner survey</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The practitioner questionnaire was designed to address following areas:</a:t>
            </a:r>
          </a:p>
          <a:p>
            <a:pPr lvl="1"/>
            <a:r>
              <a:rPr lang="en-GB" dirty="0"/>
              <a:t>Workplace research capacity within LAs</a:t>
            </a:r>
          </a:p>
          <a:p>
            <a:pPr lvl="1"/>
            <a:r>
              <a:rPr lang="en-GB" dirty="0"/>
              <a:t>Views on research</a:t>
            </a:r>
          </a:p>
          <a:p>
            <a:pPr lvl="1"/>
            <a:r>
              <a:rPr lang="en-GB" dirty="0"/>
              <a:t>Experiences of research from a practitioner perspective</a:t>
            </a:r>
          </a:p>
          <a:p>
            <a:pPr lvl="1"/>
            <a:r>
              <a:rPr lang="en-GB" dirty="0"/>
              <a:t>Training opportunities and support</a:t>
            </a:r>
          </a:p>
          <a:p>
            <a:pPr lvl="1"/>
            <a:r>
              <a:rPr lang="en-GB" dirty="0"/>
              <a:t>Access to research materials and evidence</a:t>
            </a:r>
          </a:p>
          <a:p>
            <a:pPr lvl="1"/>
            <a:r>
              <a:rPr lang="en-GB" dirty="0"/>
              <a:t>Past and future reflections on relevance and priority of research to practitioner roles</a:t>
            </a:r>
          </a:p>
        </p:txBody>
      </p:sp>
    </p:spTree>
    <p:extLst>
      <p:ext uri="{BB962C8B-B14F-4D97-AF65-F5344CB8AC3E}">
        <p14:creationId xmlns:p14="http://schemas.microsoft.com/office/powerpoint/2010/main" val="1234617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HEI Staff online survey</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The HEI questionnaire was designed to address following areas:</a:t>
            </a:r>
          </a:p>
          <a:p>
            <a:pPr lvl="1"/>
            <a:r>
              <a:rPr lang="en-GB" dirty="0"/>
              <a:t>Workplace research capacity within HEIs</a:t>
            </a:r>
          </a:p>
          <a:p>
            <a:pPr lvl="1"/>
            <a:r>
              <a:rPr lang="en-GB" dirty="0"/>
              <a:t>Views on research</a:t>
            </a:r>
          </a:p>
          <a:p>
            <a:pPr lvl="1"/>
            <a:r>
              <a:rPr lang="en-GB" dirty="0"/>
              <a:t>Experiences of research from an HEI perspective</a:t>
            </a:r>
          </a:p>
          <a:p>
            <a:pPr lvl="1"/>
            <a:r>
              <a:rPr lang="en-GB" dirty="0"/>
              <a:t>Training support</a:t>
            </a:r>
          </a:p>
          <a:p>
            <a:pPr lvl="1"/>
            <a:r>
              <a:rPr lang="en-GB" dirty="0"/>
              <a:t>Access to research materials and evidence</a:t>
            </a:r>
          </a:p>
          <a:p>
            <a:pPr lvl="1"/>
            <a:r>
              <a:rPr lang="en-GB" dirty="0"/>
              <a:t>Past and future reflections on relevance and priority of research and research support to academic/researcher roles (and practitioner roles during interactions with/previous histories within these roles)</a:t>
            </a:r>
          </a:p>
        </p:txBody>
      </p:sp>
    </p:spTree>
    <p:extLst>
      <p:ext uri="{BB962C8B-B14F-4D97-AF65-F5344CB8AC3E}">
        <p14:creationId xmlns:p14="http://schemas.microsoft.com/office/powerpoint/2010/main" val="827108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Practitioner interviews</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199" y="1690688"/>
            <a:ext cx="10772775" cy="3590437"/>
          </a:xfrm>
        </p:spPr>
        <p:txBody>
          <a:bodyPr>
            <a:noAutofit/>
          </a:bodyPr>
          <a:lstStyle/>
          <a:p>
            <a:pPr lvl="0"/>
            <a:r>
              <a:rPr lang="en-GB" dirty="0"/>
              <a:t>A subsample of practitioners (</a:t>
            </a:r>
            <a:r>
              <a:rPr lang="en-GB" i="1" dirty="0"/>
              <a:t>n=6</a:t>
            </a:r>
            <a:r>
              <a:rPr lang="en-GB" dirty="0"/>
              <a:t>) were interviewed to collect positive and negative views of their experiences of research and of using research evidence in their job role. </a:t>
            </a:r>
          </a:p>
          <a:p>
            <a:pPr lvl="0"/>
            <a:r>
              <a:rPr lang="en-GB" dirty="0"/>
              <a:t>Interview by telephone or online 1-to-1 meeting with video off. </a:t>
            </a:r>
          </a:p>
          <a:p>
            <a:pPr lvl="0"/>
            <a:r>
              <a:rPr lang="en-GB" dirty="0"/>
              <a:t>A semi-structured interview schedule was constructed to collect positive and negative views of research experiences and of using research evidence. </a:t>
            </a:r>
          </a:p>
          <a:p>
            <a:pPr lvl="0"/>
            <a:r>
              <a:rPr lang="en-GB" dirty="0"/>
              <a:t>Interviews were able to explore comments, observations and themes emerging from data collected in similar areas to the questionnaire as a starting point, before delving into more detail. </a:t>
            </a:r>
          </a:p>
        </p:txBody>
      </p:sp>
    </p:spTree>
    <p:extLst>
      <p:ext uri="{BB962C8B-B14F-4D97-AF65-F5344CB8AC3E}">
        <p14:creationId xmlns:p14="http://schemas.microsoft.com/office/powerpoint/2010/main" val="2075188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Practitioner interviews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Example topics of discussion included:</a:t>
            </a:r>
          </a:p>
          <a:p>
            <a:pPr lvl="1"/>
            <a:r>
              <a:rPr lang="en-GB" dirty="0"/>
              <a:t>workplace research capacity (sample mini-tour question: </a:t>
            </a:r>
            <a:r>
              <a:rPr lang="en-GB" i="1" dirty="0"/>
              <a:t>How much of your working week do you currently spend on research?</a:t>
            </a:r>
            <a:r>
              <a:rPr lang="en-GB" dirty="0"/>
              <a:t>)</a:t>
            </a:r>
          </a:p>
          <a:p>
            <a:pPr lvl="1"/>
            <a:r>
              <a:rPr lang="en-GB" dirty="0"/>
              <a:t>views on and experiences of research (</a:t>
            </a:r>
            <a:r>
              <a:rPr lang="en-GB" i="1" dirty="0"/>
              <a:t>What does research mean to you?</a:t>
            </a:r>
            <a:r>
              <a:rPr lang="en-GB" dirty="0"/>
              <a:t>) </a:t>
            </a:r>
          </a:p>
          <a:p>
            <a:pPr lvl="1"/>
            <a:r>
              <a:rPr lang="en-GB" dirty="0"/>
              <a:t>past and future reflections on the relevance and priority of research (</a:t>
            </a:r>
            <a:r>
              <a:rPr lang="en-GB" i="1" dirty="0"/>
              <a:t>What changes do you see occurring in the immediate future, concerning the relevance and priority of research in relation to your role?</a:t>
            </a:r>
            <a:r>
              <a:rPr lang="en-GB" dirty="0"/>
              <a:t>) </a:t>
            </a:r>
          </a:p>
        </p:txBody>
      </p:sp>
    </p:spTree>
    <p:extLst>
      <p:ext uri="{BB962C8B-B14F-4D97-AF65-F5344CB8AC3E}">
        <p14:creationId xmlns:p14="http://schemas.microsoft.com/office/powerpoint/2010/main" val="217546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HEI staff interviews</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199" y="1690688"/>
            <a:ext cx="10715625" cy="3590437"/>
          </a:xfrm>
        </p:spPr>
        <p:txBody>
          <a:bodyPr>
            <a:noAutofit/>
          </a:bodyPr>
          <a:lstStyle/>
          <a:p>
            <a:pPr lvl="0"/>
            <a:r>
              <a:rPr lang="en-GB" dirty="0"/>
              <a:t>A subsample of HEI academic staff (</a:t>
            </a:r>
            <a:r>
              <a:rPr lang="en-GB" i="1" dirty="0"/>
              <a:t>n=5</a:t>
            </a:r>
            <a:r>
              <a:rPr lang="en-GB" dirty="0"/>
              <a:t>) were interviewed to collect positive and negative views of their experiences to date of research and of supporting external research projects and staff in the course of their job. </a:t>
            </a:r>
          </a:p>
          <a:p>
            <a:pPr lvl="0"/>
            <a:r>
              <a:rPr lang="en-GB" dirty="0"/>
              <a:t>Interview by telephone or online 1-to-1 meeting with video off. </a:t>
            </a:r>
          </a:p>
          <a:p>
            <a:pPr lvl="0"/>
            <a:r>
              <a:rPr lang="en-GB" dirty="0"/>
              <a:t>A semi-structured interview schedule was constructed to collect positive and negative views of research experiences and of using research evidence. </a:t>
            </a:r>
          </a:p>
          <a:p>
            <a:pPr lvl="0"/>
            <a:r>
              <a:rPr lang="en-GB" dirty="0"/>
              <a:t>Interviews were able to explore comments, observations and themes emerging from data collected in similar areas to the questionnaire as a starting point, before delving into more detail. </a:t>
            </a:r>
          </a:p>
        </p:txBody>
      </p:sp>
    </p:spTree>
    <p:extLst>
      <p:ext uri="{BB962C8B-B14F-4D97-AF65-F5344CB8AC3E}">
        <p14:creationId xmlns:p14="http://schemas.microsoft.com/office/powerpoint/2010/main" val="263913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Data Analysis - Quantitative</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r>
              <a:rPr lang="en-GB" dirty="0"/>
              <a:t>Quantitative questionnaire</a:t>
            </a:r>
            <a:br>
              <a:rPr lang="en-GB" dirty="0"/>
            </a:br>
            <a:r>
              <a:rPr lang="en-GB" dirty="0"/>
              <a:t>data were analysed and</a:t>
            </a:r>
            <a:br>
              <a:rPr lang="en-GB" dirty="0"/>
            </a:br>
            <a:r>
              <a:rPr lang="en-GB" dirty="0"/>
              <a:t>summarised using</a:t>
            </a:r>
            <a:br>
              <a:rPr lang="en-GB" dirty="0"/>
            </a:br>
            <a:r>
              <a:rPr lang="en-GB" dirty="0"/>
              <a:t>descriptive statistics.</a:t>
            </a:r>
            <a:br>
              <a:rPr lang="en-GB" dirty="0"/>
            </a:br>
            <a:endParaRPr lang="en-GB" dirty="0"/>
          </a:p>
          <a:p>
            <a:pPr marL="0" indent="0">
              <a:buNone/>
            </a:pPr>
            <a:r>
              <a:rPr lang="en-GB" i="1" dirty="0"/>
              <a:t>		HEI staff data ==&gt; </a:t>
            </a:r>
          </a:p>
        </p:txBody>
      </p:sp>
      <p:pic>
        <p:nvPicPr>
          <p:cNvPr id="5" name="Picture 4">
            <a:extLst>
              <a:ext uri="{FF2B5EF4-FFF2-40B4-BE49-F238E27FC236}">
                <a16:creationId xmlns:a16="http://schemas.microsoft.com/office/drawing/2014/main" id="{B802659F-D472-FAE8-0E05-77520173136E}"/>
              </a:ext>
            </a:extLst>
          </p:cNvPr>
          <p:cNvPicPr>
            <a:picLocks noChangeAspect="1"/>
          </p:cNvPicPr>
          <p:nvPr/>
        </p:nvPicPr>
        <p:blipFill>
          <a:blip r:embed="rId3"/>
          <a:stretch>
            <a:fillRect/>
          </a:stretch>
        </p:blipFill>
        <p:spPr>
          <a:xfrm>
            <a:off x="5861623" y="1269155"/>
            <a:ext cx="5857875" cy="5000625"/>
          </a:xfrm>
          <a:prstGeom prst="rect">
            <a:avLst/>
          </a:prstGeom>
        </p:spPr>
      </p:pic>
    </p:spTree>
    <p:extLst>
      <p:ext uri="{BB962C8B-B14F-4D97-AF65-F5344CB8AC3E}">
        <p14:creationId xmlns:p14="http://schemas.microsoft.com/office/powerpoint/2010/main" val="132770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Data Analysis - Qualitative</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A generic qualitative approach to thematic analysis was used (</a:t>
            </a:r>
            <a:r>
              <a:rPr lang="en-GB" dirty="0" err="1"/>
              <a:t>Caelli</a:t>
            </a:r>
            <a:r>
              <a:rPr lang="en-GB" dirty="0"/>
              <a:t> et al., 2016) with inter-researcher interpretation. </a:t>
            </a:r>
          </a:p>
          <a:p>
            <a:pPr lvl="0"/>
            <a:r>
              <a:rPr lang="en-GB" dirty="0"/>
              <a:t>Following familiarization with the transcripts, a member of the team charted themes. </a:t>
            </a:r>
          </a:p>
          <a:p>
            <a:pPr lvl="0"/>
            <a:r>
              <a:rPr lang="en-GB" dirty="0"/>
              <a:t>Subsequently, a second researcher familiarised themselves with the transcripts and the matrix of initial themes. </a:t>
            </a:r>
          </a:p>
        </p:txBody>
      </p:sp>
    </p:spTree>
    <p:extLst>
      <p:ext uri="{BB962C8B-B14F-4D97-AF65-F5344CB8AC3E}">
        <p14:creationId xmlns:p14="http://schemas.microsoft.com/office/powerpoint/2010/main" val="11100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Data Analysis – Qualitative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We developed an agreed coding scheme using an analytical framework that combined a priori issues from the original topic guide and emerging themes (Braun and Clarke, 2006).</a:t>
            </a:r>
          </a:p>
          <a:p>
            <a:pPr lvl="0"/>
            <a:r>
              <a:rPr lang="en-GB" dirty="0"/>
              <a:t>Themes and sub-themes were identified and coded and then agreed between the two researchers. </a:t>
            </a:r>
          </a:p>
        </p:txBody>
      </p:sp>
    </p:spTree>
    <p:extLst>
      <p:ext uri="{BB962C8B-B14F-4D97-AF65-F5344CB8AC3E}">
        <p14:creationId xmlns:p14="http://schemas.microsoft.com/office/powerpoint/2010/main" val="3798852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a:t>Aims of this part of the seminar</a:t>
            </a:r>
            <a:endParaRPr lang="en-GB" dirty="0"/>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Provides an explanation of the methodology used and why</a:t>
            </a:r>
            <a:r>
              <a:rPr lang="en-GB" dirty="0">
                <a:cs typeface="Arial" panose="020B0604020202020204" pitchFamily="34" charset="0"/>
              </a:rPr>
              <a:t>. </a:t>
            </a:r>
            <a:endParaRPr lang="en-GB" dirty="0"/>
          </a:p>
        </p:txBody>
      </p:sp>
    </p:spTree>
    <p:extLst>
      <p:ext uri="{BB962C8B-B14F-4D97-AF65-F5344CB8AC3E}">
        <p14:creationId xmlns:p14="http://schemas.microsoft.com/office/powerpoint/2010/main" val="113831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181DD49-4500-4A32-B00B-FD57BEC07E15}"/>
              </a:ext>
            </a:extLst>
          </p:cNvPr>
          <p:cNvSpPr txBox="1">
            <a:spLocks/>
          </p:cNvSpPr>
          <p:nvPr/>
        </p:nvSpPr>
        <p:spPr>
          <a:xfrm>
            <a:off x="1660358" y="5532437"/>
            <a:ext cx="962526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4400" b="0" i="0" u="none" strike="noStrike" kern="1200" cap="none" spc="0" normalizeH="0" baseline="0" noProof="0" dirty="0">
              <a:ln>
                <a:noFill/>
              </a:ln>
              <a:solidFill>
                <a:srgbClr val="4472C4"/>
              </a:solidFill>
              <a:effectLst/>
              <a:uLnTx/>
              <a:uFillTx/>
              <a:latin typeface="Bahnschrift" panose="020B0502040204020203" pitchFamily="34" charset="0"/>
              <a:ea typeface="+mj-ea"/>
              <a:cs typeface="+mj-cs"/>
            </a:endParaRPr>
          </a:p>
        </p:txBody>
      </p:sp>
      <p:graphicFrame>
        <p:nvGraphicFramePr>
          <p:cNvPr id="2" name="Table 2">
            <a:extLst>
              <a:ext uri="{FF2B5EF4-FFF2-40B4-BE49-F238E27FC236}">
                <a16:creationId xmlns:a16="http://schemas.microsoft.com/office/drawing/2014/main" id="{E4461434-D9CD-45B8-B109-688E49AB81AF}"/>
              </a:ext>
            </a:extLst>
          </p:cNvPr>
          <p:cNvGraphicFramePr>
            <a:graphicFrameLocks noGrp="1"/>
          </p:cNvGraphicFramePr>
          <p:nvPr>
            <p:extLst>
              <p:ext uri="{D42A27DB-BD31-4B8C-83A1-F6EECF244321}">
                <p14:modId xmlns:p14="http://schemas.microsoft.com/office/powerpoint/2010/main" val="2646435711"/>
              </p:ext>
            </p:extLst>
          </p:nvPr>
        </p:nvGraphicFramePr>
        <p:xfrm>
          <a:off x="1660358" y="1596157"/>
          <a:ext cx="8128000" cy="29565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50110389"/>
                    </a:ext>
                  </a:extLst>
                </a:gridCol>
                <a:gridCol w="4064000">
                  <a:extLst>
                    <a:ext uri="{9D8B030D-6E8A-4147-A177-3AD203B41FA5}">
                      <a16:colId xmlns:a16="http://schemas.microsoft.com/office/drawing/2014/main" val="2476856436"/>
                    </a:ext>
                  </a:extLst>
                </a:gridCol>
              </a:tblGrid>
              <a:tr h="370840">
                <a:tc>
                  <a:txBody>
                    <a:bodyPr/>
                    <a:lstStyle/>
                    <a:p>
                      <a:r>
                        <a:rPr lang="en-GB" dirty="0"/>
                        <a:t>Enabler themes</a:t>
                      </a:r>
                    </a:p>
                  </a:txBody>
                  <a:tcPr/>
                </a:tc>
                <a:tc>
                  <a:txBody>
                    <a:bodyPr/>
                    <a:lstStyle/>
                    <a:p>
                      <a:r>
                        <a:rPr lang="en-GB" dirty="0"/>
                        <a:t>Barrier themes</a:t>
                      </a:r>
                    </a:p>
                  </a:txBody>
                  <a:tcPr/>
                </a:tc>
                <a:extLst>
                  <a:ext uri="{0D108BD9-81ED-4DB2-BD59-A6C34878D82A}">
                    <a16:rowId xmlns:a16="http://schemas.microsoft.com/office/drawing/2014/main" val="1354008813"/>
                  </a:ext>
                </a:extLst>
              </a:tr>
              <a:tr h="370840">
                <a:tc>
                  <a:txBody>
                    <a:bodyPr/>
                    <a:lstStyle/>
                    <a:p>
                      <a:r>
                        <a:rPr lang="en-GB" dirty="0"/>
                        <a:t>Individual-level (Personal)</a:t>
                      </a:r>
                    </a:p>
                  </a:txBody>
                  <a:tcPr/>
                </a:tc>
                <a:tc>
                  <a:txBody>
                    <a:bodyPr/>
                    <a:lstStyle/>
                    <a:p>
                      <a:r>
                        <a:rPr lang="en-GB" dirty="0"/>
                        <a:t>Individual-level (Personal)</a:t>
                      </a:r>
                    </a:p>
                  </a:txBody>
                  <a:tcPr/>
                </a:tc>
                <a:extLst>
                  <a:ext uri="{0D108BD9-81ED-4DB2-BD59-A6C34878D82A}">
                    <a16:rowId xmlns:a16="http://schemas.microsoft.com/office/drawing/2014/main" val="3371797216"/>
                  </a:ext>
                </a:extLst>
              </a:tr>
              <a:tr h="370840">
                <a:tc>
                  <a:txBody>
                    <a:bodyPr/>
                    <a:lstStyle/>
                    <a:p>
                      <a:r>
                        <a:rPr lang="en-GB" dirty="0"/>
                        <a:t>Organisational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Organisational</a:t>
                      </a:r>
                    </a:p>
                  </a:txBody>
                  <a:tcPr/>
                </a:tc>
                <a:extLst>
                  <a:ext uri="{0D108BD9-81ED-4DB2-BD59-A6C34878D82A}">
                    <a16:rowId xmlns:a16="http://schemas.microsoft.com/office/drawing/2014/main" val="134414363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Logistical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Cultural</a:t>
                      </a:r>
                    </a:p>
                  </a:txBody>
                  <a:tcPr/>
                </a:tc>
                <a:extLst>
                  <a:ext uri="{0D108BD9-81ED-4DB2-BD59-A6C34878D82A}">
                    <a16:rowId xmlns:a16="http://schemas.microsoft.com/office/drawing/2014/main" val="61339646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Research skills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Logistical</a:t>
                      </a:r>
                    </a:p>
                  </a:txBody>
                  <a:tcPr/>
                </a:tc>
                <a:extLst>
                  <a:ext uri="{0D108BD9-81ED-4DB2-BD59-A6C34878D82A}">
                    <a16:rowId xmlns:a16="http://schemas.microsoft.com/office/drawing/2014/main" val="19498394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Access to research</a:t>
                      </a:r>
                    </a:p>
                  </a:txBody>
                  <a:tcPr/>
                </a:tc>
                <a:tc>
                  <a:txBody>
                    <a:bodyPr/>
                    <a:lstStyle/>
                    <a:p>
                      <a:r>
                        <a:rPr lang="en-GB" dirty="0"/>
                        <a:t>Research skills</a:t>
                      </a:r>
                    </a:p>
                  </a:txBody>
                  <a:tcPr/>
                </a:tc>
                <a:extLst>
                  <a:ext uri="{0D108BD9-81ED-4DB2-BD59-A6C34878D82A}">
                    <a16:rowId xmlns:a16="http://schemas.microsoft.com/office/drawing/2014/main" val="633213458"/>
                  </a:ext>
                </a:extLst>
              </a:tr>
              <a:tr h="355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Research support</a:t>
                      </a:r>
                    </a:p>
                  </a:txBody>
                  <a:tcPr/>
                </a:tc>
                <a:tc>
                  <a:txBody>
                    <a:bodyPr/>
                    <a:lstStyle/>
                    <a:p>
                      <a:r>
                        <a:rPr lang="en-GB" dirty="0"/>
                        <a:t>Access to research</a:t>
                      </a:r>
                    </a:p>
                  </a:txBody>
                  <a:tcPr/>
                </a:tc>
                <a:extLst>
                  <a:ext uri="{0D108BD9-81ED-4DB2-BD59-A6C34878D82A}">
                    <a16:rowId xmlns:a16="http://schemas.microsoft.com/office/drawing/2014/main" val="2858928544"/>
                  </a:ext>
                </a:extLst>
              </a:tr>
              <a:tr h="355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txBody>
                  <a:tcPr/>
                </a:tc>
                <a:tc>
                  <a:txBody>
                    <a:bodyPr/>
                    <a:lstStyle/>
                    <a:p>
                      <a:r>
                        <a:rPr lang="en-GB" dirty="0"/>
                        <a:t>Research support</a:t>
                      </a:r>
                    </a:p>
                  </a:txBody>
                  <a:tcPr/>
                </a:tc>
                <a:extLst>
                  <a:ext uri="{0D108BD9-81ED-4DB2-BD59-A6C34878D82A}">
                    <a16:rowId xmlns:a16="http://schemas.microsoft.com/office/drawing/2014/main" val="1491372598"/>
                  </a:ext>
                </a:extLst>
              </a:tr>
            </a:tbl>
          </a:graphicData>
        </a:graphic>
      </p:graphicFrame>
      <p:sp>
        <p:nvSpPr>
          <p:cNvPr id="5" name="Title 1">
            <a:extLst>
              <a:ext uri="{FF2B5EF4-FFF2-40B4-BE49-F238E27FC236}">
                <a16:creationId xmlns:a16="http://schemas.microsoft.com/office/drawing/2014/main" id="{FD765860-5042-4544-8CDF-DD76AD7B0FAB}"/>
              </a:ext>
            </a:extLst>
          </p:cNvPr>
          <p:cNvSpPr>
            <a:spLocks noGrp="1"/>
          </p:cNvSpPr>
          <p:nvPr>
            <p:ph type="title"/>
          </p:nvPr>
        </p:nvSpPr>
        <p:spPr>
          <a:xfrm>
            <a:off x="838200" y="365125"/>
            <a:ext cx="10515600" cy="1325563"/>
          </a:xfrm>
        </p:spPr>
        <p:txBody>
          <a:bodyPr>
            <a:normAutofit/>
          </a:bodyPr>
          <a:lstStyle/>
          <a:p>
            <a:r>
              <a:rPr lang="en-GB" dirty="0"/>
              <a:t>e.g. Practitioner main themes</a:t>
            </a:r>
          </a:p>
        </p:txBody>
      </p:sp>
      <p:sp>
        <p:nvSpPr>
          <p:cNvPr id="7" name="Content Placeholder 6">
            <a:extLst>
              <a:ext uri="{FF2B5EF4-FFF2-40B4-BE49-F238E27FC236}">
                <a16:creationId xmlns:a16="http://schemas.microsoft.com/office/drawing/2014/main" id="{44A71151-F01A-4966-94B0-E5159A3C4BFE}"/>
              </a:ext>
            </a:extLst>
          </p:cNvPr>
          <p:cNvSpPr txBox="1">
            <a:spLocks/>
          </p:cNvSpPr>
          <p:nvPr/>
        </p:nvSpPr>
        <p:spPr>
          <a:xfrm>
            <a:off x="107795" y="4576038"/>
            <a:ext cx="5616563"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defRPr/>
            </a:pPr>
            <a:endParaRPr lang="en-GB" sz="2000" dirty="0"/>
          </a:p>
        </p:txBody>
      </p:sp>
      <p:sp>
        <p:nvSpPr>
          <p:cNvPr id="8" name="Content Placeholder 6">
            <a:extLst>
              <a:ext uri="{FF2B5EF4-FFF2-40B4-BE49-F238E27FC236}">
                <a16:creationId xmlns:a16="http://schemas.microsoft.com/office/drawing/2014/main" id="{CA6CD765-1983-4EA6-8321-0826473435B5}"/>
              </a:ext>
            </a:extLst>
          </p:cNvPr>
          <p:cNvSpPr txBox="1">
            <a:spLocks/>
          </p:cNvSpPr>
          <p:nvPr/>
        </p:nvSpPr>
        <p:spPr>
          <a:xfrm>
            <a:off x="5439024" y="4576038"/>
            <a:ext cx="5616563"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defRPr/>
            </a:pPr>
            <a:endParaRPr lang="en-GB" sz="2000" dirty="0"/>
          </a:p>
        </p:txBody>
      </p:sp>
    </p:spTree>
    <p:extLst>
      <p:ext uri="{BB962C8B-B14F-4D97-AF65-F5344CB8AC3E}">
        <p14:creationId xmlns:p14="http://schemas.microsoft.com/office/powerpoint/2010/main" val="512428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181DD49-4500-4A32-B00B-FD57BEC07E15}"/>
              </a:ext>
            </a:extLst>
          </p:cNvPr>
          <p:cNvSpPr txBox="1">
            <a:spLocks/>
          </p:cNvSpPr>
          <p:nvPr/>
        </p:nvSpPr>
        <p:spPr>
          <a:xfrm>
            <a:off x="1660358" y="5532437"/>
            <a:ext cx="962526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4400" b="0" i="0" u="none" strike="noStrike" kern="1200" cap="none" spc="0" normalizeH="0" baseline="0" noProof="0" dirty="0">
              <a:ln>
                <a:noFill/>
              </a:ln>
              <a:solidFill>
                <a:srgbClr val="4472C4"/>
              </a:solidFill>
              <a:effectLst/>
              <a:uLnTx/>
              <a:uFillTx/>
              <a:latin typeface="Bahnschrift" panose="020B0502040204020203" pitchFamily="34" charset="0"/>
              <a:ea typeface="+mj-ea"/>
              <a:cs typeface="+mj-cs"/>
            </a:endParaRPr>
          </a:p>
        </p:txBody>
      </p:sp>
      <p:graphicFrame>
        <p:nvGraphicFramePr>
          <p:cNvPr id="2" name="Table 2">
            <a:extLst>
              <a:ext uri="{FF2B5EF4-FFF2-40B4-BE49-F238E27FC236}">
                <a16:creationId xmlns:a16="http://schemas.microsoft.com/office/drawing/2014/main" id="{E4461434-D9CD-45B8-B109-688E49AB81AF}"/>
              </a:ext>
            </a:extLst>
          </p:cNvPr>
          <p:cNvGraphicFramePr>
            <a:graphicFrameLocks noGrp="1"/>
          </p:cNvGraphicFramePr>
          <p:nvPr>
            <p:extLst>
              <p:ext uri="{D42A27DB-BD31-4B8C-83A1-F6EECF244321}">
                <p14:modId xmlns:p14="http://schemas.microsoft.com/office/powerpoint/2010/main" val="4073306181"/>
              </p:ext>
            </p:extLst>
          </p:nvPr>
        </p:nvGraphicFramePr>
        <p:xfrm>
          <a:off x="762248" y="1628776"/>
          <a:ext cx="11201152" cy="4851400"/>
        </p:xfrm>
        <a:graphic>
          <a:graphicData uri="http://schemas.openxmlformats.org/drawingml/2006/table">
            <a:tbl>
              <a:tblPr firstRow="1" bandRow="1">
                <a:tableStyleId>{5C22544A-7EE6-4342-B048-85BDC9FD1C3A}</a:tableStyleId>
              </a:tblPr>
              <a:tblGrid>
                <a:gridCol w="1772624">
                  <a:extLst>
                    <a:ext uri="{9D8B030D-6E8A-4147-A177-3AD203B41FA5}">
                      <a16:colId xmlns:a16="http://schemas.microsoft.com/office/drawing/2014/main" val="250110389"/>
                    </a:ext>
                  </a:extLst>
                </a:gridCol>
                <a:gridCol w="1712446">
                  <a:extLst>
                    <a:ext uri="{9D8B030D-6E8A-4147-A177-3AD203B41FA5}">
                      <a16:colId xmlns:a16="http://schemas.microsoft.com/office/drawing/2014/main" val="2476856436"/>
                    </a:ext>
                  </a:extLst>
                </a:gridCol>
                <a:gridCol w="2175815">
                  <a:extLst>
                    <a:ext uri="{9D8B030D-6E8A-4147-A177-3AD203B41FA5}">
                      <a16:colId xmlns:a16="http://schemas.microsoft.com/office/drawing/2014/main" val="1681969738"/>
                    </a:ext>
                  </a:extLst>
                </a:gridCol>
                <a:gridCol w="5540267">
                  <a:extLst>
                    <a:ext uri="{9D8B030D-6E8A-4147-A177-3AD203B41FA5}">
                      <a16:colId xmlns:a16="http://schemas.microsoft.com/office/drawing/2014/main" val="3120029632"/>
                    </a:ext>
                  </a:extLst>
                </a:gridCol>
              </a:tblGrid>
              <a:tr h="370840">
                <a:tc>
                  <a:txBody>
                    <a:bodyPr/>
                    <a:lstStyle/>
                    <a:p>
                      <a:r>
                        <a:rPr lang="en-GB" dirty="0"/>
                        <a:t>Barrier</a:t>
                      </a:r>
                    </a:p>
                  </a:txBody>
                  <a:tcPr/>
                </a:tc>
                <a:tc>
                  <a:txBody>
                    <a:bodyPr/>
                    <a:lstStyle/>
                    <a:p>
                      <a:r>
                        <a:rPr lang="en-GB" dirty="0"/>
                        <a:t>Barrier themes</a:t>
                      </a:r>
                    </a:p>
                  </a:txBody>
                  <a:tcPr/>
                </a:tc>
                <a:tc>
                  <a:txBody>
                    <a:bodyPr/>
                    <a:lstStyle/>
                    <a:p>
                      <a:r>
                        <a:rPr lang="en-GB" dirty="0"/>
                        <a:t>Barrier sub-themes</a:t>
                      </a:r>
                    </a:p>
                  </a:txBody>
                  <a:tcPr/>
                </a:tc>
                <a:tc>
                  <a:txBody>
                    <a:bodyPr/>
                    <a:lstStyle/>
                    <a:p>
                      <a:r>
                        <a:rPr lang="en-GB" dirty="0"/>
                        <a:t>Example quotes</a:t>
                      </a:r>
                    </a:p>
                  </a:txBody>
                  <a:tcPr/>
                </a:tc>
                <a:extLst>
                  <a:ext uri="{0D108BD9-81ED-4DB2-BD59-A6C34878D82A}">
                    <a16:rowId xmlns:a16="http://schemas.microsoft.com/office/drawing/2014/main" val="1354008813"/>
                  </a:ext>
                </a:extLst>
              </a:tr>
              <a:tr h="370840">
                <a:tc>
                  <a:txBody>
                    <a:bodyPr/>
                    <a:lstStyle/>
                    <a:p>
                      <a:r>
                        <a:rPr lang="en-GB" dirty="0"/>
                        <a:t>Organisational</a:t>
                      </a:r>
                    </a:p>
                  </a:txBody>
                  <a:tcPr/>
                </a:tc>
                <a:tc>
                  <a:txBody>
                    <a:bodyPr/>
                    <a:lstStyle/>
                    <a:p>
                      <a:r>
                        <a:rPr lang="en-GB" dirty="0"/>
                        <a:t>Culture</a:t>
                      </a:r>
                    </a:p>
                  </a:txBody>
                  <a:tcPr/>
                </a:tc>
                <a:tc>
                  <a:txBody>
                    <a:bodyPr/>
                    <a:lstStyle/>
                    <a:p>
                      <a:r>
                        <a:rPr lang="en-GB" dirty="0"/>
                        <a:t>Researching in free time not work time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i="1" kern="1200" dirty="0">
                          <a:solidFill>
                            <a:schemeClr val="dk1"/>
                          </a:solidFill>
                          <a:effectLst/>
                          <a:latin typeface="+mn-lt"/>
                          <a:ea typeface="+mn-ea"/>
                          <a:cs typeface="+mn-cs"/>
                        </a:rPr>
                        <a:t>So, I spent this whole bank holiday weekend writing out all my bit, that I was interested in following up… [P107 FI]</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337179721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Structure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Research is low priority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i="1" kern="1200" dirty="0">
                          <a:solidFill>
                            <a:schemeClr val="dk1"/>
                          </a:solidFill>
                          <a:effectLst/>
                          <a:latin typeface="+mn-lt"/>
                          <a:ea typeface="+mn-ea"/>
                          <a:cs typeface="+mn-cs"/>
                        </a:rPr>
                        <a:t>In some ways I feel we are told how to work depending on the resources we have available to us as opposed to research what might be the best way for the person to achieve their outcomes. [P108]</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19498394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txBody>
                  <a:tcPr/>
                </a:tc>
                <a:tc>
                  <a:txBody>
                    <a:bodyPr/>
                    <a:lstStyle/>
                    <a:p>
                      <a:endParaRPr lang="en-GB" dirty="0"/>
                    </a:p>
                  </a:txBody>
                  <a:tcPr/>
                </a:tc>
                <a:tc>
                  <a:txBody>
                    <a:bodyPr/>
                    <a:lstStyle/>
                    <a:p>
                      <a:r>
                        <a:rPr lang="en-GB" dirty="0"/>
                        <a:t>Austerity and budgetary constraints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i="1" kern="1200" dirty="0">
                          <a:solidFill>
                            <a:schemeClr val="dk1"/>
                          </a:solidFill>
                          <a:effectLst/>
                          <a:latin typeface="+mn-lt"/>
                          <a:ea typeface="+mn-ea"/>
                          <a:cs typeface="+mn-cs"/>
                        </a:rPr>
                        <a:t>I think there’s a financial restraint in terms of people’s time to do it…I think there’s been so much of a squeeze that they need to kind of go ‘Is that a priority for us financially?’ [P108 FI]</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633213458"/>
                  </a:ext>
                </a:extLst>
              </a:tr>
              <a:tr h="355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txBody>
                  <a:tcPr/>
                </a:tc>
                <a:tc>
                  <a:txBody>
                    <a:bodyPr/>
                    <a:lstStyle/>
                    <a:p>
                      <a:endParaRPr lang="en-GB" dirty="0"/>
                    </a:p>
                  </a:txBody>
                  <a:tcPr/>
                </a:tc>
                <a:tc>
                  <a:txBody>
                    <a:bodyPr/>
                    <a:lstStyle/>
                    <a:p>
                      <a:r>
                        <a:rPr lang="en-GB" dirty="0"/>
                        <a:t>COVID-19 – staff leaving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i="1" kern="1200" dirty="0">
                          <a:solidFill>
                            <a:schemeClr val="dk1"/>
                          </a:solidFill>
                          <a:effectLst/>
                          <a:latin typeface="+mn-lt"/>
                          <a:ea typeface="+mn-ea"/>
                          <a:cs typeface="+mn-cs"/>
                        </a:rPr>
                        <a:t>…I know, several people who have sort of gone: ‘No thanks! I’m done. I’m </a:t>
                      </a:r>
                      <a:r>
                        <a:rPr lang="en-GB" sz="1800" i="1" kern="1200" dirty="0" err="1">
                          <a:solidFill>
                            <a:schemeClr val="dk1"/>
                          </a:solidFill>
                          <a:effectLst/>
                          <a:latin typeface="+mn-lt"/>
                          <a:ea typeface="+mn-ea"/>
                          <a:cs typeface="+mn-cs"/>
                        </a:rPr>
                        <a:t>gonna</a:t>
                      </a:r>
                      <a:r>
                        <a:rPr lang="en-GB" sz="1800" i="1" kern="1200" dirty="0">
                          <a:solidFill>
                            <a:schemeClr val="dk1"/>
                          </a:solidFill>
                          <a:effectLst/>
                          <a:latin typeface="+mn-lt"/>
                          <a:ea typeface="+mn-ea"/>
                          <a:cs typeface="+mn-cs"/>
                        </a:rPr>
                        <a:t> go and do something else’…and so they have unfortunately - whether permanently or not – but they have sort of stepped away from the profession to do something else… [P108 FI]</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2858928544"/>
                  </a:ext>
                </a:extLst>
              </a:tr>
            </a:tbl>
          </a:graphicData>
        </a:graphic>
      </p:graphicFrame>
      <p:sp>
        <p:nvSpPr>
          <p:cNvPr id="5" name="Title 1">
            <a:extLst>
              <a:ext uri="{FF2B5EF4-FFF2-40B4-BE49-F238E27FC236}">
                <a16:creationId xmlns:a16="http://schemas.microsoft.com/office/drawing/2014/main" id="{FD765860-5042-4544-8CDF-DD76AD7B0FAB}"/>
              </a:ext>
            </a:extLst>
          </p:cNvPr>
          <p:cNvSpPr>
            <a:spLocks noGrp="1"/>
          </p:cNvSpPr>
          <p:nvPr>
            <p:ph type="title"/>
          </p:nvPr>
        </p:nvSpPr>
        <p:spPr>
          <a:xfrm>
            <a:off x="838200" y="365125"/>
            <a:ext cx="10515600" cy="1325563"/>
          </a:xfrm>
        </p:spPr>
        <p:txBody>
          <a:bodyPr>
            <a:normAutofit/>
          </a:bodyPr>
          <a:lstStyle/>
          <a:p>
            <a:r>
              <a:rPr lang="en-GB" dirty="0"/>
              <a:t>e.g. Practitioner sub-themes</a:t>
            </a:r>
          </a:p>
        </p:txBody>
      </p:sp>
      <p:sp>
        <p:nvSpPr>
          <p:cNvPr id="7" name="Content Placeholder 6">
            <a:extLst>
              <a:ext uri="{FF2B5EF4-FFF2-40B4-BE49-F238E27FC236}">
                <a16:creationId xmlns:a16="http://schemas.microsoft.com/office/drawing/2014/main" id="{44A71151-F01A-4966-94B0-E5159A3C4BFE}"/>
              </a:ext>
            </a:extLst>
          </p:cNvPr>
          <p:cNvSpPr txBox="1">
            <a:spLocks/>
          </p:cNvSpPr>
          <p:nvPr/>
        </p:nvSpPr>
        <p:spPr>
          <a:xfrm>
            <a:off x="107795" y="4576038"/>
            <a:ext cx="5616563"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defRPr/>
            </a:pPr>
            <a:endParaRPr lang="en-GB" sz="2000" dirty="0"/>
          </a:p>
        </p:txBody>
      </p:sp>
      <p:sp>
        <p:nvSpPr>
          <p:cNvPr id="8" name="Content Placeholder 6">
            <a:extLst>
              <a:ext uri="{FF2B5EF4-FFF2-40B4-BE49-F238E27FC236}">
                <a16:creationId xmlns:a16="http://schemas.microsoft.com/office/drawing/2014/main" id="{CA6CD765-1983-4EA6-8321-0826473435B5}"/>
              </a:ext>
            </a:extLst>
          </p:cNvPr>
          <p:cNvSpPr txBox="1">
            <a:spLocks/>
          </p:cNvSpPr>
          <p:nvPr/>
        </p:nvSpPr>
        <p:spPr>
          <a:xfrm>
            <a:off x="5439024" y="4576038"/>
            <a:ext cx="5616563"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defRPr/>
            </a:pPr>
            <a:endParaRPr lang="en-GB" sz="2000" dirty="0"/>
          </a:p>
        </p:txBody>
      </p:sp>
    </p:spTree>
    <p:extLst>
      <p:ext uri="{BB962C8B-B14F-4D97-AF65-F5344CB8AC3E}">
        <p14:creationId xmlns:p14="http://schemas.microsoft.com/office/powerpoint/2010/main" val="4288975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Methodology – Why this approach?</a:t>
            </a:r>
          </a:p>
        </p:txBody>
      </p:sp>
      <p:sp>
        <p:nvSpPr>
          <p:cNvPr id="5" name="Rectangle: Rounded Corners 4">
            <a:extLst>
              <a:ext uri="{FF2B5EF4-FFF2-40B4-BE49-F238E27FC236}">
                <a16:creationId xmlns:a16="http://schemas.microsoft.com/office/drawing/2014/main" id="{8D1CE801-92FA-034E-854B-4805462543DF}"/>
              </a:ext>
            </a:extLst>
          </p:cNvPr>
          <p:cNvSpPr/>
          <p:nvPr/>
        </p:nvSpPr>
        <p:spPr>
          <a:xfrm>
            <a:off x="2247900" y="3657599"/>
            <a:ext cx="2290760" cy="15144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Practitioners</a:t>
            </a:r>
          </a:p>
        </p:txBody>
      </p:sp>
      <p:sp>
        <p:nvSpPr>
          <p:cNvPr id="6" name="Rectangle: Rounded Corners 5">
            <a:extLst>
              <a:ext uri="{FF2B5EF4-FFF2-40B4-BE49-F238E27FC236}">
                <a16:creationId xmlns:a16="http://schemas.microsoft.com/office/drawing/2014/main" id="{4535ADF5-1B69-DA82-F2E8-7CF3597E889B}"/>
              </a:ext>
            </a:extLst>
          </p:cNvPr>
          <p:cNvSpPr/>
          <p:nvPr/>
        </p:nvSpPr>
        <p:spPr>
          <a:xfrm>
            <a:off x="8943974" y="3333750"/>
            <a:ext cx="2085975" cy="1409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HEI Academic Staff</a:t>
            </a:r>
          </a:p>
        </p:txBody>
      </p:sp>
      <p:sp>
        <p:nvSpPr>
          <p:cNvPr id="7" name="Isosceles Triangle 6">
            <a:extLst>
              <a:ext uri="{FF2B5EF4-FFF2-40B4-BE49-F238E27FC236}">
                <a16:creationId xmlns:a16="http://schemas.microsoft.com/office/drawing/2014/main" id="{8099F65D-9C82-60C7-9ACA-6FA5D9659FAF}"/>
              </a:ext>
            </a:extLst>
          </p:cNvPr>
          <p:cNvSpPr/>
          <p:nvPr/>
        </p:nvSpPr>
        <p:spPr>
          <a:xfrm>
            <a:off x="5736428" y="3052762"/>
            <a:ext cx="2085975" cy="2371726"/>
          </a:xfrm>
          <a:prstGeom prst="triangle">
            <a:avLst>
              <a:gd name="adj" fmla="val 4817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dirty="0">
                <a:solidFill>
                  <a:schemeClr val="bg1"/>
                </a:solidFill>
              </a:rPr>
              <a:t>Social</a:t>
            </a:r>
          </a:p>
          <a:p>
            <a:pPr algn="ctr"/>
            <a:r>
              <a:rPr lang="en-GB" dirty="0">
                <a:solidFill>
                  <a:schemeClr val="bg1"/>
                </a:solidFill>
              </a:rPr>
              <a:t>Care</a:t>
            </a:r>
          </a:p>
          <a:p>
            <a:pPr algn="ctr"/>
            <a:r>
              <a:rPr lang="en-GB" dirty="0">
                <a:solidFill>
                  <a:schemeClr val="bg1"/>
                </a:solidFill>
              </a:rPr>
              <a:t>Research</a:t>
            </a:r>
          </a:p>
        </p:txBody>
      </p:sp>
      <p:sp>
        <p:nvSpPr>
          <p:cNvPr id="8" name="Arrow: Right 7">
            <a:extLst>
              <a:ext uri="{FF2B5EF4-FFF2-40B4-BE49-F238E27FC236}">
                <a16:creationId xmlns:a16="http://schemas.microsoft.com/office/drawing/2014/main" id="{98ADBAAC-0CFF-2C79-3DE2-DFC592D777E0}"/>
              </a:ext>
            </a:extLst>
          </p:cNvPr>
          <p:cNvSpPr/>
          <p:nvPr/>
        </p:nvSpPr>
        <p:spPr>
          <a:xfrm>
            <a:off x="4783928" y="3790950"/>
            <a:ext cx="952500" cy="323850"/>
          </a:xfrm>
          <a:prstGeom prst="rightArrow">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9" name="Arrow: Right 8">
            <a:extLst>
              <a:ext uri="{FF2B5EF4-FFF2-40B4-BE49-F238E27FC236}">
                <a16:creationId xmlns:a16="http://schemas.microsoft.com/office/drawing/2014/main" id="{E3DF64C2-4C41-D0A9-DC7C-79926A0E9226}"/>
              </a:ext>
            </a:extLst>
          </p:cNvPr>
          <p:cNvSpPr/>
          <p:nvPr/>
        </p:nvSpPr>
        <p:spPr>
          <a:xfrm flipH="1">
            <a:off x="7681909" y="4238625"/>
            <a:ext cx="952500" cy="323850"/>
          </a:xfrm>
          <a:prstGeom prst="rightArrow">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10" name="Arrow: U-Turn 9">
            <a:extLst>
              <a:ext uri="{FF2B5EF4-FFF2-40B4-BE49-F238E27FC236}">
                <a16:creationId xmlns:a16="http://schemas.microsoft.com/office/drawing/2014/main" id="{A774A489-7E89-8630-A28E-3D4E7B3E0B38}"/>
              </a:ext>
            </a:extLst>
          </p:cNvPr>
          <p:cNvSpPr/>
          <p:nvPr/>
        </p:nvSpPr>
        <p:spPr>
          <a:xfrm>
            <a:off x="2247896" y="2770582"/>
            <a:ext cx="8782050" cy="571500"/>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
        <p:nvSpPr>
          <p:cNvPr id="11" name="Arrow: U-Turn 10">
            <a:extLst>
              <a:ext uri="{FF2B5EF4-FFF2-40B4-BE49-F238E27FC236}">
                <a16:creationId xmlns:a16="http://schemas.microsoft.com/office/drawing/2014/main" id="{2F8623C8-D469-1934-961C-A8792C46E261}"/>
              </a:ext>
            </a:extLst>
          </p:cNvPr>
          <p:cNvSpPr/>
          <p:nvPr/>
        </p:nvSpPr>
        <p:spPr>
          <a:xfrm flipH="1" flipV="1">
            <a:off x="2247896" y="5135168"/>
            <a:ext cx="8782051" cy="571500"/>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
        <p:nvSpPr>
          <p:cNvPr id="12" name="Content Placeholder 2">
            <a:extLst>
              <a:ext uri="{FF2B5EF4-FFF2-40B4-BE49-F238E27FC236}">
                <a16:creationId xmlns:a16="http://schemas.microsoft.com/office/drawing/2014/main" id="{B076CC3F-FAFB-D0AC-9A90-67799809DE46}"/>
              </a:ext>
            </a:extLst>
          </p:cNvPr>
          <p:cNvSpPr>
            <a:spLocks noGrp="1"/>
          </p:cNvSpPr>
          <p:nvPr>
            <p:ph idx="1"/>
          </p:nvPr>
        </p:nvSpPr>
        <p:spPr>
          <a:xfrm>
            <a:off x="838200" y="1690688"/>
            <a:ext cx="10515600" cy="3590437"/>
          </a:xfrm>
        </p:spPr>
        <p:txBody>
          <a:bodyPr>
            <a:noAutofit/>
          </a:bodyPr>
          <a:lstStyle/>
          <a:p>
            <a:pPr lvl="0"/>
            <a:r>
              <a:rPr lang="en-GB" dirty="0"/>
              <a:t>Putting yourself into the place of the participants….</a:t>
            </a:r>
          </a:p>
        </p:txBody>
      </p:sp>
    </p:spTree>
    <p:extLst>
      <p:ext uri="{BB962C8B-B14F-4D97-AF65-F5344CB8AC3E}">
        <p14:creationId xmlns:p14="http://schemas.microsoft.com/office/powerpoint/2010/main" val="19157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Limitations</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This study may have been affected by respondent selection and bias. </a:t>
            </a:r>
          </a:p>
          <a:p>
            <a:pPr lvl="0"/>
            <a:r>
              <a:rPr lang="en-GB" dirty="0"/>
              <a:t>Participation was on a voluntary basis and respondents were self-selecting, on the basis that people with views they would like to communicate were more likely to participate. </a:t>
            </a:r>
          </a:p>
          <a:p>
            <a:pPr lvl="0"/>
            <a:r>
              <a:rPr lang="en-GB" dirty="0"/>
              <a:t>The study took place in one UK region, was a qualitative, explorative study and had a limited sample size, so findings may not be nationally typical and should be generalized with caution.</a:t>
            </a:r>
          </a:p>
        </p:txBody>
      </p:sp>
    </p:spTree>
    <p:extLst>
      <p:ext uri="{BB962C8B-B14F-4D97-AF65-F5344CB8AC3E}">
        <p14:creationId xmlns:p14="http://schemas.microsoft.com/office/powerpoint/2010/main" val="12994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Limitations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Reasons for obtaining qualitative data from a smaller sample than originally anticipated might include apathy, survey fatigue or concerns of privacy surrounding sharing personal information concerning workplace experiences with an external researcher. </a:t>
            </a:r>
          </a:p>
          <a:p>
            <a:pPr lvl="0"/>
            <a:r>
              <a:rPr lang="en-GB" dirty="0"/>
              <a:t>In terms of publicising the surveys for this project, the research team encountered many difficulties in contacting our recruitment targets.</a:t>
            </a:r>
          </a:p>
          <a:p>
            <a:r>
              <a:rPr lang="en-GB" dirty="0"/>
              <a:t>Innovative methods of direct contact - such as connecting through LinkedIn for study recruitment - proved much more effective as a recruitment tool than other methods. </a:t>
            </a:r>
          </a:p>
        </p:txBody>
      </p:sp>
    </p:spTree>
    <p:extLst>
      <p:ext uri="{BB962C8B-B14F-4D97-AF65-F5344CB8AC3E}">
        <p14:creationId xmlns:p14="http://schemas.microsoft.com/office/powerpoint/2010/main" val="78582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Limitations (3)</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In a busy and stressful environment, practitioners (</a:t>
            </a:r>
            <a:r>
              <a:rPr lang="en-GB" i="1" dirty="0"/>
              <a:t>especially</a:t>
            </a:r>
            <a:r>
              <a:rPr lang="en-GB" dirty="0"/>
              <a:t>) and HEI staff (</a:t>
            </a:r>
            <a:r>
              <a:rPr lang="en-GB" i="1" dirty="0"/>
              <a:t>occasionally</a:t>
            </a:r>
            <a:r>
              <a:rPr lang="en-GB" dirty="0"/>
              <a:t>) are often:</a:t>
            </a:r>
          </a:p>
          <a:p>
            <a:pPr lvl="1"/>
            <a:r>
              <a:rPr lang="en-GB" dirty="0"/>
              <a:t>not in receipt of information sent through internal email </a:t>
            </a:r>
          </a:p>
          <a:p>
            <a:pPr lvl="1"/>
            <a:r>
              <a:rPr lang="en-GB" dirty="0"/>
              <a:t>might choose to ignore emails</a:t>
            </a:r>
          </a:p>
          <a:p>
            <a:pPr lvl="1"/>
            <a:r>
              <a:rPr lang="en-GB" dirty="0"/>
              <a:t>might not have the time or inclination to seek out information via websites </a:t>
            </a:r>
          </a:p>
        </p:txBody>
      </p:sp>
    </p:spTree>
    <p:extLst>
      <p:ext uri="{BB962C8B-B14F-4D97-AF65-F5344CB8AC3E}">
        <p14:creationId xmlns:p14="http://schemas.microsoft.com/office/powerpoint/2010/main" val="3826144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Limitations (4)</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Harnessing innovative methods of direct contact – an effective recruitment tool in this study (Stokes et al., 2019) - such as directly connecting through LinkedIn or other social media platforms offers…</a:t>
            </a:r>
          </a:p>
          <a:p>
            <a:pPr lvl="0"/>
            <a:r>
              <a:rPr lang="en-GB" dirty="0"/>
              <a:t>…positive opportunities to form and maintain more direct channels of communication with those research positive practitioners looking for information, inspiration or support.</a:t>
            </a:r>
          </a:p>
        </p:txBody>
      </p:sp>
    </p:spTree>
    <p:extLst>
      <p:ext uri="{BB962C8B-B14F-4D97-AF65-F5344CB8AC3E}">
        <p14:creationId xmlns:p14="http://schemas.microsoft.com/office/powerpoint/2010/main" val="371414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773545" y="1871202"/>
            <a:ext cx="10515600" cy="4351338"/>
          </a:xfrm>
        </p:spPr>
        <p:txBody>
          <a:bodyPr>
            <a:noAutofit/>
          </a:bodyPr>
          <a:lstStyle/>
          <a:p>
            <a:pPr marL="0" indent="0">
              <a:buNone/>
            </a:pPr>
            <a:r>
              <a:rPr lang="en-GB" sz="2400" dirty="0">
                <a:cs typeface="Arial" panose="020B0604020202020204" pitchFamily="34" charset="0"/>
              </a:rPr>
              <a:t>We now should have around 15 minutes for a general discussion or any questions….(unless I’ve overrun </a:t>
            </a:r>
            <a:r>
              <a:rPr lang="en-GB" sz="2400" dirty="0">
                <a:cs typeface="Arial" panose="020B0604020202020204" pitchFamily="34" charset="0"/>
                <a:sym typeface="Wingdings" panose="05000000000000000000" pitchFamily="2" charset="2"/>
              </a:rPr>
              <a:t> )</a:t>
            </a:r>
            <a:endParaRPr lang="en-GB" sz="2400" dirty="0">
              <a:cs typeface="Arial" panose="020B0604020202020204" pitchFamily="34" charset="0"/>
            </a:endParaRP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p:txBody>
      </p:sp>
      <p:sp>
        <p:nvSpPr>
          <p:cNvPr id="4" name="Title 1">
            <a:extLst>
              <a:ext uri="{FF2B5EF4-FFF2-40B4-BE49-F238E27FC236}">
                <a16:creationId xmlns:a16="http://schemas.microsoft.com/office/drawing/2014/main" id="{0C1C9BF5-9611-5885-165B-56A8A9943974}"/>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Any questions?</a:t>
            </a:r>
          </a:p>
        </p:txBody>
      </p:sp>
    </p:spTree>
    <p:extLst>
      <p:ext uri="{BB962C8B-B14F-4D97-AF65-F5344CB8AC3E}">
        <p14:creationId xmlns:p14="http://schemas.microsoft.com/office/powerpoint/2010/main" val="757318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838200" y="1885455"/>
            <a:ext cx="10515600" cy="4351338"/>
          </a:xfrm>
        </p:spPr>
        <p:txBody>
          <a:bodyPr>
            <a:noAutofit/>
          </a:bodyPr>
          <a:lstStyle/>
          <a:p>
            <a:pPr marL="0" indent="0">
              <a:buNone/>
            </a:pPr>
            <a:r>
              <a:rPr lang="en-GB" sz="2000" dirty="0">
                <a:cs typeface="Arial" panose="020B0604020202020204" pitchFamily="34" charset="0"/>
              </a:rPr>
              <a:t>Pulman, A. and Fenge, L. A., 2023. Building Capacity for Social Care Research—Individual-Level and Organisational Barriers Facing Practitioners. </a:t>
            </a:r>
            <a:r>
              <a:rPr lang="en-GB" sz="2000" i="1" dirty="0">
                <a:cs typeface="Arial" panose="020B0604020202020204" pitchFamily="34" charset="0"/>
              </a:rPr>
              <a:t>The British Journal of Social Work</a:t>
            </a:r>
            <a:r>
              <a:rPr lang="en-GB" sz="2000" dirty="0">
                <a:cs typeface="Arial" panose="020B0604020202020204" pitchFamily="34" charset="0"/>
              </a:rPr>
              <a:t>. </a:t>
            </a:r>
            <a:r>
              <a:rPr lang="en-GB" sz="2000" dirty="0">
                <a:cs typeface="Arial" panose="020B0604020202020204" pitchFamily="34" charset="0"/>
                <a:hlinkClick r:id="rId3"/>
              </a:rPr>
              <a:t>https://doi.org/10.1093/bjsw/bcad117</a:t>
            </a:r>
            <a:endParaRPr lang="en-GB" sz="2000" dirty="0">
              <a:cs typeface="Arial" panose="020B0604020202020204" pitchFamily="34" charset="0"/>
            </a:endParaRPr>
          </a:p>
          <a:p>
            <a:pPr marL="0" indent="0">
              <a:buNone/>
            </a:pPr>
            <a:br>
              <a:rPr lang="en-GB" sz="2000" dirty="0">
                <a:cs typeface="Arial" panose="020B0604020202020204" pitchFamily="34" charset="0"/>
              </a:rPr>
            </a:br>
            <a:r>
              <a:rPr lang="en-GB" sz="2000" dirty="0">
                <a:cs typeface="Arial" panose="020B0604020202020204" pitchFamily="34" charset="0"/>
              </a:rPr>
              <a:t>Pulman, A. and Fenge, L.A., 2023. Building Capacity for Social Care Research – Ways of Improving Research Skills for Social Workers. </a:t>
            </a:r>
            <a:r>
              <a:rPr lang="en-GB" sz="2000" i="1" dirty="0">
                <a:cs typeface="Arial" panose="020B0604020202020204" pitchFamily="34" charset="0"/>
              </a:rPr>
              <a:t>Social Work Education</a:t>
            </a:r>
            <a:r>
              <a:rPr lang="en-GB" sz="2000" dirty="0">
                <a:cs typeface="Arial" panose="020B0604020202020204" pitchFamily="34" charset="0"/>
              </a:rPr>
              <a:t>.</a:t>
            </a:r>
            <a:br>
              <a:rPr lang="en-GB" sz="2000" dirty="0">
                <a:cs typeface="Arial" panose="020B0604020202020204" pitchFamily="34" charset="0"/>
              </a:rPr>
            </a:br>
            <a:r>
              <a:rPr lang="en-GB" sz="2000" dirty="0">
                <a:cs typeface="Arial" panose="020B0604020202020204" pitchFamily="34" charset="0"/>
                <a:hlinkClick r:id="rId4"/>
              </a:rPr>
              <a:t>https://doi.org/10.1080/02615479.2023.2221276</a:t>
            </a:r>
            <a:endParaRPr lang="en-GB" sz="2000" dirty="0">
              <a:cs typeface="Arial" panose="020B0604020202020204" pitchFamily="34" charset="0"/>
            </a:endParaRPr>
          </a:p>
          <a:p>
            <a:pPr marL="0" indent="0">
              <a:buNone/>
            </a:pPr>
            <a:endParaRPr lang="en-GB" sz="2000" dirty="0">
              <a:cs typeface="Arial" panose="020B0604020202020204" pitchFamily="34" charset="0"/>
            </a:endParaRPr>
          </a:p>
          <a:p>
            <a:pPr marL="0" indent="0">
              <a:buNone/>
            </a:pPr>
            <a:r>
              <a:rPr lang="en-GB" sz="2000" i="1" dirty="0">
                <a:cs typeface="Arial" panose="020B0604020202020204" pitchFamily="34" charset="0"/>
              </a:rPr>
              <a:t>Not accessible? </a:t>
            </a:r>
            <a:r>
              <a:rPr lang="en-GB" sz="2000" dirty="0">
                <a:cs typeface="Arial" panose="020B0604020202020204" pitchFamily="34" charset="0"/>
              </a:rPr>
              <a:t>Then </a:t>
            </a:r>
            <a:r>
              <a:rPr lang="en-GB" sz="2000">
                <a:cs typeface="Arial" panose="020B0604020202020204" pitchFamily="34" charset="0"/>
              </a:rPr>
              <a:t>head to</a:t>
            </a:r>
            <a:r>
              <a:rPr lang="en-GB" sz="2000" dirty="0">
                <a:cs typeface="Arial" panose="020B0604020202020204" pitchFamily="34" charset="0"/>
              </a:rPr>
              <a:t>: </a:t>
            </a:r>
            <a:r>
              <a:rPr lang="en-GB" sz="2000" dirty="0">
                <a:cs typeface="Arial" panose="020B0604020202020204" pitchFamily="34" charset="0"/>
                <a:hlinkClick r:id="rId5"/>
              </a:rPr>
              <a:t>https://staffprofiles.bournemouth.ac.uk/display/apulman#publications</a:t>
            </a:r>
            <a:endParaRPr lang="en-GB" sz="2000" dirty="0">
              <a:cs typeface="Arial" panose="020B0604020202020204" pitchFamily="34" charset="0"/>
            </a:endParaRPr>
          </a:p>
          <a:p>
            <a:pPr marL="0" indent="0">
              <a:buNone/>
            </a:pPr>
            <a:r>
              <a:rPr lang="en-GB" sz="2400" dirty="0">
                <a:cs typeface="Arial" panose="020B0604020202020204" pitchFamily="34" charset="0"/>
              </a:rPr>
              <a:t> </a:t>
            </a:r>
          </a:p>
          <a:p>
            <a:pPr marL="0" indent="0">
              <a:buNone/>
            </a:pPr>
            <a:r>
              <a:rPr lang="en-GB" sz="2000" dirty="0">
                <a:cs typeface="Arial" panose="020B0604020202020204" pitchFamily="34" charset="0"/>
              </a:rPr>
              <a:t>You can also visit us at: </a:t>
            </a:r>
            <a:r>
              <a:rPr lang="en-GB" sz="2000" dirty="0">
                <a:cs typeface="Arial" panose="020B0604020202020204" pitchFamily="34" charset="0"/>
                <a:hlinkClick r:id="rId6"/>
              </a:rPr>
              <a:t>https://ncpqsw.com/building-research-capacity-in-social-care/</a:t>
            </a:r>
            <a:endParaRPr lang="en-GB" sz="2000" dirty="0">
              <a:cs typeface="Arial" panose="020B0604020202020204" pitchFamily="34" charset="0"/>
            </a:endParaRPr>
          </a:p>
          <a:p>
            <a:pPr marL="0" indent="0">
              <a:buNone/>
            </a:pPr>
            <a:endParaRPr lang="en-GB" sz="2400" dirty="0">
              <a:cs typeface="Arial" panose="020B0604020202020204" pitchFamily="34" charset="0"/>
            </a:endParaRPr>
          </a:p>
        </p:txBody>
      </p:sp>
      <p:sp>
        <p:nvSpPr>
          <p:cNvPr id="4" name="Title 1">
            <a:extLst>
              <a:ext uri="{FF2B5EF4-FFF2-40B4-BE49-F238E27FC236}">
                <a16:creationId xmlns:a16="http://schemas.microsoft.com/office/drawing/2014/main" id="{CC0B244D-7C5A-FC39-EDA6-C3AC1BFD1C1B}"/>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Further reading</a:t>
            </a:r>
          </a:p>
        </p:txBody>
      </p:sp>
    </p:spTree>
    <p:extLst>
      <p:ext uri="{BB962C8B-B14F-4D97-AF65-F5344CB8AC3E}">
        <p14:creationId xmlns:p14="http://schemas.microsoft.com/office/powerpoint/2010/main" val="2153096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838200" y="1885455"/>
            <a:ext cx="10515600" cy="4351338"/>
          </a:xfrm>
        </p:spPr>
        <p:txBody>
          <a:bodyPr>
            <a:noAutofit/>
          </a:bodyPr>
          <a:lstStyle/>
          <a:p>
            <a:r>
              <a:rPr lang="en-GB" sz="2000" i="1" dirty="0">
                <a:cs typeface="Arial" panose="020B0604020202020204" pitchFamily="34" charset="0"/>
              </a:rPr>
              <a:t>Braun V, Clarke V. (2006) Using thematic analysis in psychology. Qual Res </a:t>
            </a:r>
            <a:r>
              <a:rPr lang="en-GB" sz="2000" i="1" dirty="0" err="1">
                <a:cs typeface="Arial" panose="020B0604020202020204" pitchFamily="34" charset="0"/>
              </a:rPr>
              <a:t>Psychol</a:t>
            </a:r>
            <a:r>
              <a:rPr lang="en-GB" sz="2000" i="1" dirty="0">
                <a:cs typeface="Arial" panose="020B0604020202020204" pitchFamily="34" charset="0"/>
              </a:rPr>
              <a:t>, Jan 3(2), pp. 77-101.</a:t>
            </a:r>
          </a:p>
          <a:p>
            <a:r>
              <a:rPr lang="en-GB" sz="2000" i="1" dirty="0" err="1">
                <a:cs typeface="Arial" panose="020B0604020202020204" pitchFamily="34" charset="0"/>
              </a:rPr>
              <a:t>Caelli</a:t>
            </a:r>
            <a:r>
              <a:rPr lang="en-GB" sz="2000" i="1" dirty="0">
                <a:cs typeface="Arial" panose="020B0604020202020204" pitchFamily="34" charset="0"/>
              </a:rPr>
              <a:t>, K., Ray L. and Mill J. (2016) ‘'Clear as mud': toward greater clarity in generic qualitative research’. Int J Qual Methods, 2(2), pp. 1-13.</a:t>
            </a:r>
          </a:p>
          <a:p>
            <a:r>
              <a:rPr lang="en-GB" sz="2000" i="1" dirty="0">
                <a:cs typeface="Arial" panose="020B0604020202020204" pitchFamily="34" charset="0"/>
              </a:rPr>
              <a:t>Department of Health. (1994) A Wider Strategy for Research and Development Relating to Personal Social Services: Report to the Director of Research and Development, Department of Health, by an Independent Review Group. (The Gilbert Report) London, Department of Health. </a:t>
            </a:r>
          </a:p>
          <a:p>
            <a:r>
              <a:rPr lang="en-GB" sz="2000" i="1" dirty="0">
                <a:cs typeface="Arial" panose="020B0604020202020204" pitchFamily="34" charset="0"/>
              </a:rPr>
              <a:t>Geoghegan, L. and Fenge, L. A. (2022) What social care research is and why it is important: Podcast, available online at: https://www.emeraldgrouppublishing.com/podcast-what-social-care-research-and-why-it-important (accessed March 27, 2023).</a:t>
            </a:r>
          </a:p>
          <a:p>
            <a:r>
              <a:rPr lang="en-GB" sz="2000" i="1" dirty="0">
                <a:cs typeface="Arial" panose="020B0604020202020204" pitchFamily="34" charset="0"/>
              </a:rPr>
              <a:t>Moriarty, J., </a:t>
            </a:r>
            <a:r>
              <a:rPr lang="en-GB" sz="2000" i="1" dirty="0" err="1">
                <a:cs typeface="Arial" panose="020B0604020202020204" pitchFamily="34" charset="0"/>
              </a:rPr>
              <a:t>Manthorpe</a:t>
            </a:r>
            <a:r>
              <a:rPr lang="en-GB" sz="2000" i="1" dirty="0">
                <a:cs typeface="Arial" panose="020B0604020202020204" pitchFamily="34" charset="0"/>
              </a:rPr>
              <a:t>, J., Stevens, M., &amp; Hussein, S. (2015). Educators or researchers? Barriers and facilitators to undertaking research among UK social work academics. The British Journal of Social Work, 45(6), 1659-1677. </a:t>
            </a:r>
          </a:p>
          <a:p>
            <a:pPr marL="0" indent="0">
              <a:buNone/>
            </a:pPr>
            <a:endParaRPr lang="en-GB" sz="2400" i="1" dirty="0">
              <a:cs typeface="Arial" panose="020B0604020202020204" pitchFamily="34" charset="0"/>
            </a:endParaRPr>
          </a:p>
        </p:txBody>
      </p:sp>
      <p:sp>
        <p:nvSpPr>
          <p:cNvPr id="4" name="Title 1">
            <a:extLst>
              <a:ext uri="{FF2B5EF4-FFF2-40B4-BE49-F238E27FC236}">
                <a16:creationId xmlns:a16="http://schemas.microsoft.com/office/drawing/2014/main" id="{CC0B244D-7C5A-FC39-EDA6-C3AC1BFD1C1B}"/>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References</a:t>
            </a:r>
          </a:p>
        </p:txBody>
      </p:sp>
    </p:spTree>
    <p:extLst>
      <p:ext uri="{BB962C8B-B14F-4D97-AF65-F5344CB8AC3E}">
        <p14:creationId xmlns:p14="http://schemas.microsoft.com/office/powerpoint/2010/main" val="3060710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Disclaimer</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The views expressed are those of the author(s) and not necessarily those of the NIHR or CRN Wessex.</a:t>
            </a:r>
            <a:br>
              <a:rPr lang="en-GB" dirty="0"/>
            </a:br>
            <a:endParaRPr lang="en-GB" dirty="0"/>
          </a:p>
          <a:p>
            <a:pPr marL="0" indent="0">
              <a:lnSpc>
                <a:spcPct val="150000"/>
              </a:lnSpc>
              <a:buNone/>
            </a:pPr>
            <a:endParaRPr lang="en-GB" dirty="0"/>
          </a:p>
        </p:txBody>
      </p:sp>
    </p:spTree>
    <p:extLst>
      <p:ext uri="{BB962C8B-B14F-4D97-AF65-F5344CB8AC3E}">
        <p14:creationId xmlns:p14="http://schemas.microsoft.com/office/powerpoint/2010/main" val="160595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838200" y="1885455"/>
            <a:ext cx="10515600" cy="4351338"/>
          </a:xfrm>
        </p:spPr>
        <p:txBody>
          <a:bodyPr>
            <a:noAutofit/>
          </a:bodyPr>
          <a:lstStyle/>
          <a:p>
            <a:r>
              <a:rPr lang="en-GB" sz="2000" i="1" dirty="0">
                <a:cs typeface="Arial" panose="020B0604020202020204" pitchFamily="34" charset="0"/>
              </a:rPr>
              <a:t>NIHR Funding and Awards. (2020) HS&amp;DR Adult Social Care Funding Committee Public Minutes October 2020. NIHR, available online at: https://www.nihr.ac.uk/documents/hsanddr-adult-social-care-funding-committee-public-minutes-october-2020/26283 (accessed March 27, 2023).</a:t>
            </a:r>
          </a:p>
          <a:p>
            <a:r>
              <a:rPr lang="en-GB" sz="2000" i="1" dirty="0">
                <a:cs typeface="Arial" panose="020B0604020202020204" pitchFamily="34" charset="0"/>
              </a:rPr>
              <a:t>Research Advisory Group for the Chief Social Worker for Adults. (2023) A Charter for Social Work Research in Adult Social Care. Birmingham: BASW, available online at: https://www.basw.co.uk/resources/charter-social-work-research-adult-social-care (accessed March 27, 2023).</a:t>
            </a:r>
          </a:p>
          <a:p>
            <a:r>
              <a:rPr lang="en-GB" sz="2000" i="1" dirty="0">
                <a:cs typeface="Arial" panose="020B0604020202020204" pitchFamily="34" charset="0"/>
              </a:rPr>
              <a:t>Stokes, Y., </a:t>
            </a:r>
            <a:r>
              <a:rPr lang="en-GB" sz="2000" i="1" dirty="0" err="1">
                <a:cs typeface="Arial" panose="020B0604020202020204" pitchFamily="34" charset="0"/>
              </a:rPr>
              <a:t>Vandyk</a:t>
            </a:r>
            <a:r>
              <a:rPr lang="en-GB" sz="2000" i="1" dirty="0">
                <a:cs typeface="Arial" panose="020B0604020202020204" pitchFamily="34" charset="0"/>
              </a:rPr>
              <a:t>, A., Squires, J., Jacob, J. D., and Gifford, W. (2019) ‘Using Facebook and LinkedIn to recruit nurses for an online survey’. Western journal of nursing research, 41(1), pp. 96-110.</a:t>
            </a:r>
          </a:p>
          <a:p>
            <a:r>
              <a:rPr lang="en-GB" sz="2000" i="1" dirty="0" err="1">
                <a:cs typeface="Arial" panose="020B0604020202020204" pitchFamily="34" charset="0"/>
              </a:rPr>
              <a:t>Teater</a:t>
            </a:r>
            <a:r>
              <a:rPr lang="en-GB" sz="2000" i="1" dirty="0">
                <a:cs typeface="Arial" panose="020B0604020202020204" pitchFamily="34" charset="0"/>
              </a:rPr>
              <a:t>, B., Lefevre, M., &amp; McLaughlin, H. (2018). Research activity among UK social work academics. Journal of Social Work, 18(1), 85-106.</a:t>
            </a:r>
          </a:p>
        </p:txBody>
      </p:sp>
      <p:sp>
        <p:nvSpPr>
          <p:cNvPr id="4" name="Title 1">
            <a:extLst>
              <a:ext uri="{FF2B5EF4-FFF2-40B4-BE49-F238E27FC236}">
                <a16:creationId xmlns:a16="http://schemas.microsoft.com/office/drawing/2014/main" id="{CC0B244D-7C5A-FC39-EDA6-C3AC1BFD1C1B}"/>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References (2)</a:t>
            </a:r>
          </a:p>
        </p:txBody>
      </p:sp>
    </p:spTree>
    <p:extLst>
      <p:ext uri="{BB962C8B-B14F-4D97-AF65-F5344CB8AC3E}">
        <p14:creationId xmlns:p14="http://schemas.microsoft.com/office/powerpoint/2010/main" val="2079615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967509" y="1622253"/>
            <a:ext cx="10515600" cy="4351338"/>
          </a:xfrm>
        </p:spPr>
        <p:txBody>
          <a:bodyPr>
            <a:noAutofit/>
          </a:bodyPr>
          <a:lstStyle/>
          <a:p>
            <a:pPr marL="0" indent="0">
              <a:buNone/>
            </a:pPr>
            <a:r>
              <a:rPr lang="en-GB" sz="2400" b="1" dirty="0">
                <a:cs typeface="Arial" panose="020B0604020202020204" pitchFamily="34" charset="0"/>
              </a:rPr>
              <a:t>Dr Andy Pulman</a:t>
            </a:r>
          </a:p>
          <a:p>
            <a:pPr marL="0" indent="0">
              <a:buNone/>
            </a:pPr>
            <a:br>
              <a:rPr lang="en-GB" sz="2400" dirty="0">
                <a:cs typeface="Arial" panose="020B0604020202020204" pitchFamily="34" charset="0"/>
              </a:rPr>
            </a:br>
            <a:r>
              <a:rPr lang="en-GB" sz="2400" dirty="0">
                <a:cs typeface="Arial" panose="020B0604020202020204" pitchFamily="34" charset="0"/>
              </a:rPr>
              <a:t>Email:  </a:t>
            </a:r>
            <a:r>
              <a:rPr lang="en-GB" sz="2400" dirty="0">
                <a:cs typeface="Arial" panose="020B0604020202020204" pitchFamily="34" charset="0"/>
                <a:hlinkClick r:id="rId3"/>
              </a:rPr>
              <a:t>apulman@bournemouth.ac.uk</a:t>
            </a:r>
            <a:br>
              <a:rPr lang="en-GB" sz="2400" dirty="0">
                <a:cs typeface="Arial" panose="020B0604020202020204" pitchFamily="34" charset="0"/>
              </a:rPr>
            </a:br>
            <a:br>
              <a:rPr lang="en-GB" sz="2400" dirty="0">
                <a:cs typeface="Arial" panose="020B0604020202020204" pitchFamily="34" charset="0"/>
              </a:rPr>
            </a:br>
            <a:r>
              <a:rPr lang="en-GB" sz="2400" dirty="0">
                <a:cs typeface="Arial" panose="020B0604020202020204" pitchFamily="34" charset="0"/>
              </a:rPr>
              <a:t>Staff Details: </a:t>
            </a:r>
            <a:r>
              <a:rPr lang="en-GB" sz="2400" dirty="0">
                <a:cs typeface="Arial" panose="020B0604020202020204" pitchFamily="34" charset="0"/>
                <a:hlinkClick r:id="rId4"/>
              </a:rPr>
              <a:t>https://staffprofiles.bournemouth.ac.uk/display/apulman</a:t>
            </a:r>
            <a:endParaRPr lang="en-GB" sz="2400" dirty="0">
              <a:cs typeface="Arial" panose="020B0604020202020204" pitchFamily="34" charset="0"/>
            </a:endParaRPr>
          </a:p>
          <a:p>
            <a:pPr marL="0" indent="0">
              <a:buNone/>
            </a:pPr>
            <a:br>
              <a:rPr lang="en-GB" sz="2400" dirty="0">
                <a:cs typeface="Arial" panose="020B0604020202020204" pitchFamily="34" charset="0"/>
              </a:rPr>
            </a:br>
            <a:r>
              <a:rPr lang="en-GB" sz="2400" dirty="0">
                <a:cs typeface="Arial" panose="020B0604020202020204" pitchFamily="34" charset="0"/>
              </a:rPr>
              <a:t>Our home on the NCPQSW website also contains details on our current Adult Social Care Recruitment and Retention research project.</a:t>
            </a:r>
          </a:p>
          <a:p>
            <a:pPr marL="0" indent="0">
              <a:buNone/>
            </a:pPr>
            <a:r>
              <a:rPr lang="en-GB" sz="2400" dirty="0">
                <a:cs typeface="Arial" panose="020B0604020202020204" pitchFamily="34" charset="0"/>
              </a:rPr>
              <a:t>Web: </a:t>
            </a:r>
            <a:r>
              <a:rPr lang="en-GB" sz="2400" dirty="0">
                <a:cs typeface="Arial" panose="020B0604020202020204" pitchFamily="34" charset="0"/>
                <a:hlinkClick r:id="rId5"/>
              </a:rPr>
              <a:t>https://ncpqsw.com/building-research-capacity-in-social-care/</a:t>
            </a:r>
            <a:endParaRPr lang="en-GB" sz="2400" dirty="0">
              <a:cs typeface="Arial" panose="020B0604020202020204" pitchFamily="34" charset="0"/>
            </a:endParaRPr>
          </a:p>
          <a:p>
            <a:pPr marL="0" indent="0">
              <a:buNone/>
            </a:pPr>
            <a:r>
              <a:rPr lang="en-GB" sz="2400" dirty="0">
                <a:cs typeface="Arial" panose="020B0604020202020204" pitchFamily="34" charset="0"/>
              </a:rPr>
              <a:t>				</a:t>
            </a:r>
            <a:br>
              <a:rPr lang="en-GB" sz="2400" dirty="0">
                <a:cs typeface="Arial" panose="020B0604020202020204" pitchFamily="34" charset="0"/>
              </a:rPr>
            </a:br>
            <a:r>
              <a:rPr lang="en-GB" sz="2400" dirty="0">
                <a:cs typeface="Arial" panose="020B0604020202020204" pitchFamily="34" charset="0"/>
              </a:rPr>
              <a:t>			(</a:t>
            </a:r>
            <a:r>
              <a:rPr lang="en-GB" sz="2400" i="1" dirty="0">
                <a:cs typeface="Arial" panose="020B0604020202020204" pitchFamily="34" charset="0"/>
              </a:rPr>
              <a:t>or just google PQSW</a:t>
            </a:r>
            <a:r>
              <a:rPr lang="en-GB" sz="2400" dirty="0">
                <a:cs typeface="Arial" panose="020B0604020202020204" pitchFamily="34" charset="0"/>
              </a:rPr>
              <a:t>) </a:t>
            </a: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p:txBody>
      </p:sp>
      <p:sp>
        <p:nvSpPr>
          <p:cNvPr id="4" name="Title 1">
            <a:extLst>
              <a:ext uri="{FF2B5EF4-FFF2-40B4-BE49-F238E27FC236}">
                <a16:creationId xmlns:a16="http://schemas.microsoft.com/office/drawing/2014/main" id="{CC0B244D-7C5A-FC39-EDA6-C3AC1BFD1C1B}"/>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Contact details</a:t>
            </a:r>
          </a:p>
        </p:txBody>
      </p:sp>
      <p:pic>
        <p:nvPicPr>
          <p:cNvPr id="8" name="Picture 7">
            <a:extLst>
              <a:ext uri="{FF2B5EF4-FFF2-40B4-BE49-F238E27FC236}">
                <a16:creationId xmlns:a16="http://schemas.microsoft.com/office/drawing/2014/main" id="{E7D3F119-4BAE-F18A-7E8F-183CD3B1E963}"/>
              </a:ext>
            </a:extLst>
          </p:cNvPr>
          <p:cNvPicPr>
            <a:picLocks noChangeAspect="1"/>
          </p:cNvPicPr>
          <p:nvPr/>
        </p:nvPicPr>
        <p:blipFill>
          <a:blip r:embed="rId6"/>
          <a:stretch>
            <a:fillRect/>
          </a:stretch>
        </p:blipFill>
        <p:spPr>
          <a:xfrm>
            <a:off x="1306176" y="5328694"/>
            <a:ext cx="2352675" cy="971550"/>
          </a:xfrm>
          <a:prstGeom prst="rect">
            <a:avLst/>
          </a:prstGeom>
        </p:spPr>
      </p:pic>
    </p:spTree>
    <p:extLst>
      <p:ext uri="{BB962C8B-B14F-4D97-AF65-F5344CB8AC3E}">
        <p14:creationId xmlns:p14="http://schemas.microsoft.com/office/powerpoint/2010/main" val="395067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773545" y="1871202"/>
            <a:ext cx="10515600" cy="4351338"/>
          </a:xfrm>
        </p:spPr>
        <p:txBody>
          <a:bodyPr>
            <a:noAutofit/>
          </a:bodyPr>
          <a:lstStyle/>
          <a:p>
            <a:pPr>
              <a:lnSpc>
                <a:spcPct val="150000"/>
              </a:lnSpc>
            </a:pPr>
            <a:r>
              <a:rPr lang="en-GB" sz="2400" dirty="0"/>
              <a:t>The authors wish to thank all participants who took part in the online survey and gave up their time to be interviewed.</a:t>
            </a:r>
            <a:endParaRPr lang="en-GB" sz="2400" i="1" dirty="0">
              <a:effectLst/>
              <a:ea typeface="Calibri" panose="020F0502020204030204" pitchFamily="34" charset="0"/>
              <a:cs typeface="Times New Roman" panose="02020603050405020304" pitchFamily="18" charset="0"/>
            </a:endParaRPr>
          </a:p>
          <a:p>
            <a:pPr marL="0" indent="0">
              <a:buNone/>
            </a:pPr>
            <a:endParaRPr lang="en-GB" sz="2400" dirty="0">
              <a:ea typeface="Calibri" panose="020F0502020204030204" pitchFamily="34" charset="0"/>
              <a:cs typeface="Times New Roman" panose="02020603050405020304" pitchFamily="18" charset="0"/>
            </a:endParaRPr>
          </a:p>
          <a:p>
            <a:r>
              <a:rPr lang="en-GB" sz="2400" dirty="0">
                <a:effectLst/>
                <a:ea typeface="Calibri" panose="020F0502020204030204" pitchFamily="34" charset="0"/>
                <a:cs typeface="Times New Roman" panose="02020603050405020304" pitchFamily="18" charset="0"/>
              </a:rPr>
              <a:t>This work was supported by the </a:t>
            </a:r>
            <a:r>
              <a:rPr lang="en-GB" sz="2400" kern="1800" dirty="0">
                <a:effectLst/>
                <a:ea typeface="Times New Roman" panose="02020603050405020304" pitchFamily="18" charset="0"/>
                <a:cs typeface="Calibri" panose="020F0502020204030204" pitchFamily="34" charset="0"/>
              </a:rPr>
              <a:t>Clinical Research Network (CRN) Wessex.</a:t>
            </a:r>
          </a:p>
          <a:p>
            <a:pPr marL="0" indent="0">
              <a:buNone/>
            </a:pPr>
            <a:endParaRPr lang="en-GB" sz="2400" kern="1800" dirty="0">
              <a:ea typeface="Calibri" panose="020F0502020204030204" pitchFamily="34" charset="0"/>
              <a:cs typeface="Calibri" panose="020F0502020204030204" pitchFamily="34" charset="0"/>
            </a:endParaRPr>
          </a:p>
          <a:p>
            <a:pPr marL="0" indent="0">
              <a:buNone/>
            </a:pPr>
            <a:endParaRPr lang="en-GB" sz="2400" kern="1800" dirty="0">
              <a:effectLst/>
              <a:ea typeface="Calibri" panose="020F0502020204030204" pitchFamily="34" charset="0"/>
              <a:cs typeface="Calibri" panose="020F0502020204030204" pitchFamily="34" charset="0"/>
            </a:endParaRP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p:txBody>
      </p:sp>
      <p:sp>
        <p:nvSpPr>
          <p:cNvPr id="4" name="Title 1">
            <a:extLst>
              <a:ext uri="{FF2B5EF4-FFF2-40B4-BE49-F238E27FC236}">
                <a16:creationId xmlns:a16="http://schemas.microsoft.com/office/drawing/2014/main" id="{0C1C9BF5-9611-5885-165B-56A8A9943974}"/>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Acknowledgements and funding</a:t>
            </a:r>
          </a:p>
        </p:txBody>
      </p:sp>
      <p:pic>
        <p:nvPicPr>
          <p:cNvPr id="2" name="Picture 1" descr="Logo, company name&#10;&#10;Description automatically generated">
            <a:extLst>
              <a:ext uri="{FF2B5EF4-FFF2-40B4-BE49-F238E27FC236}">
                <a16:creationId xmlns:a16="http://schemas.microsoft.com/office/drawing/2014/main" id="{018E8427-FF2F-959D-D9B2-596DA405C60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621145" y="4046871"/>
            <a:ext cx="3547745" cy="899160"/>
          </a:xfrm>
          <a:prstGeom prst="rect">
            <a:avLst/>
          </a:prstGeom>
        </p:spPr>
      </p:pic>
    </p:spTree>
    <p:extLst>
      <p:ext uri="{BB962C8B-B14F-4D97-AF65-F5344CB8AC3E}">
        <p14:creationId xmlns:p14="http://schemas.microsoft.com/office/powerpoint/2010/main" val="3143698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Aims of the project</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lnSpc>
                <a:spcPct val="150000"/>
              </a:lnSpc>
              <a:buNone/>
            </a:pPr>
            <a:r>
              <a:rPr lang="en-GB" dirty="0"/>
              <a:t>Develop a better understanding of the:</a:t>
            </a:r>
          </a:p>
          <a:p>
            <a:pPr lvl="1">
              <a:lnSpc>
                <a:spcPct val="150000"/>
              </a:lnSpc>
            </a:pPr>
            <a:r>
              <a:rPr lang="en-GB" dirty="0"/>
              <a:t>Challenges of building capacity to undertake social care research in the Wessex region (Dorset, South Wiltshire, Hampshire and the Isle of Wight) </a:t>
            </a:r>
          </a:p>
          <a:p>
            <a:pPr lvl="1">
              <a:lnSpc>
                <a:spcPct val="150000"/>
              </a:lnSpc>
            </a:pPr>
            <a:r>
              <a:rPr lang="en-GB" dirty="0"/>
              <a:t>Opportunities for building research engagement and capacity.</a:t>
            </a:r>
          </a:p>
        </p:txBody>
      </p:sp>
    </p:spTree>
    <p:extLst>
      <p:ext uri="{BB962C8B-B14F-4D97-AF65-F5344CB8AC3E}">
        <p14:creationId xmlns:p14="http://schemas.microsoft.com/office/powerpoint/2010/main" val="2364796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Methodology – Mixed Methods</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Research approved by a Bournemouth University Ethics panel</a:t>
            </a:r>
          </a:p>
          <a:p>
            <a:pPr lvl="1"/>
            <a:r>
              <a:rPr lang="en-GB" dirty="0"/>
              <a:t>Practitioners - February 2022 (Ref: 41416) </a:t>
            </a:r>
          </a:p>
          <a:p>
            <a:pPr lvl="1"/>
            <a:r>
              <a:rPr lang="en-GB" dirty="0"/>
              <a:t>HEI staff – March 2022 (Ref: 42232)</a:t>
            </a:r>
            <a:br>
              <a:rPr lang="en-GB" dirty="0"/>
            </a:br>
            <a:r>
              <a:rPr lang="en-GB" dirty="0"/>
              <a:t> </a:t>
            </a:r>
          </a:p>
          <a:p>
            <a:pPr lvl="0"/>
            <a:r>
              <a:rPr lang="en-GB" dirty="0"/>
              <a:t>Two groups of participants were recruited. </a:t>
            </a:r>
          </a:p>
          <a:p>
            <a:pPr lvl="1"/>
            <a:r>
              <a:rPr lang="en-GB" dirty="0"/>
              <a:t>Practitioners working in social care within the Wessex region (Dorset, BCP, South Wiltshire, Hampshire and the Isle of Wight). </a:t>
            </a:r>
          </a:p>
          <a:p>
            <a:pPr lvl="1"/>
            <a:r>
              <a:rPr lang="en-GB" dirty="0"/>
              <a:t>Academics and researchers working in Higher Education Institutes (HEIs) within the Wessex region. </a:t>
            </a:r>
          </a:p>
        </p:txBody>
      </p:sp>
    </p:spTree>
    <p:extLst>
      <p:ext uri="{BB962C8B-B14F-4D97-AF65-F5344CB8AC3E}">
        <p14:creationId xmlns:p14="http://schemas.microsoft.com/office/powerpoint/2010/main" val="2255231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Practitioner recruitment</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To promote awareness of the online survey, the researchers utilised Principal Social Worker (PSW) contacts at local authorities (LAs) within Wessex, academic and researcher contacts at local HEIs within Wessex and also recruited through online channels. </a:t>
            </a:r>
          </a:p>
          <a:p>
            <a:pPr lvl="0"/>
            <a:r>
              <a:rPr lang="en-GB" dirty="0"/>
              <a:t>These included posts about the study on the National Centre for Post-Qualifying Social Work website and Twitter feeds and direct approaches to possible participants via LinkedIn.</a:t>
            </a:r>
          </a:p>
        </p:txBody>
      </p:sp>
    </p:spTree>
    <p:extLst>
      <p:ext uri="{BB962C8B-B14F-4D97-AF65-F5344CB8AC3E}">
        <p14:creationId xmlns:p14="http://schemas.microsoft.com/office/powerpoint/2010/main" val="343926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Practitioner recruitment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r>
              <a:rPr lang="en-GB" dirty="0"/>
              <a:t>We made confirmed initial contact with </a:t>
            </a:r>
            <a:r>
              <a:rPr lang="en-GB" i="1" dirty="0"/>
              <a:t>n=182 </a:t>
            </a:r>
            <a:r>
              <a:rPr lang="en-GB" dirty="0"/>
              <a:t>practitioners from five different LAs. </a:t>
            </a:r>
          </a:p>
          <a:p>
            <a:r>
              <a:rPr lang="en-GB" dirty="0"/>
              <a:t>Only practitioners working in LA social service departments were recruited rather than those working within the NHS due to ethical considerations.</a:t>
            </a:r>
          </a:p>
          <a:p>
            <a:r>
              <a:rPr lang="en-GB" dirty="0"/>
              <a:t>Responses from </a:t>
            </a:r>
            <a:r>
              <a:rPr lang="en-GB" i="1" dirty="0"/>
              <a:t>n=22</a:t>
            </a:r>
            <a:r>
              <a:rPr lang="en-GB" dirty="0"/>
              <a:t> practitioners working in social care within the Wessex region. </a:t>
            </a:r>
          </a:p>
          <a:p>
            <a:pPr marL="0" lvl="0" indent="0">
              <a:buNone/>
            </a:pPr>
            <a:endParaRPr lang="en-GB" dirty="0"/>
          </a:p>
        </p:txBody>
      </p:sp>
    </p:spTree>
    <p:extLst>
      <p:ext uri="{BB962C8B-B14F-4D97-AF65-F5344CB8AC3E}">
        <p14:creationId xmlns:p14="http://schemas.microsoft.com/office/powerpoint/2010/main" val="3471350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HEI staff recruitment</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lvl="0"/>
            <a:r>
              <a:rPr lang="en-GB" dirty="0"/>
              <a:t>To promote awareness of the online survey, the researchers utilised HEI academic staff contacts at local HEIs within Wessex and also recruited through online channels. </a:t>
            </a:r>
          </a:p>
          <a:p>
            <a:pPr lvl="0"/>
            <a:r>
              <a:rPr lang="en-GB" dirty="0"/>
              <a:t>These included posts about the study on the National Centre for Post-Qualifying Social Work website and Twitter feeds and direct approaches to possible participants via LinkedIn.</a:t>
            </a:r>
          </a:p>
          <a:p>
            <a:pPr lvl="0"/>
            <a:r>
              <a:rPr lang="en-GB" dirty="0"/>
              <a:t>University specific channels were also utilised (via those working in Social Care research and academia). </a:t>
            </a:r>
          </a:p>
        </p:txBody>
      </p:sp>
    </p:spTree>
    <p:extLst>
      <p:ext uri="{BB962C8B-B14F-4D97-AF65-F5344CB8AC3E}">
        <p14:creationId xmlns:p14="http://schemas.microsoft.com/office/powerpoint/2010/main" val="310200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B8C1B6F1368A448FAFE143E58C1931" ma:contentTypeVersion="13" ma:contentTypeDescription="Create a new document." ma:contentTypeScope="" ma:versionID="3c637aa62fa4f47faae0730bb93f47a1">
  <xsd:schema xmlns:xsd="http://www.w3.org/2001/XMLSchema" xmlns:xs="http://www.w3.org/2001/XMLSchema" xmlns:p="http://schemas.microsoft.com/office/2006/metadata/properties" xmlns:ns2="10294453-65f5-44fb-8737-ccd32b381359" xmlns:ns3="c1e849cb-4fc3-49b3-a8f7-48d1d38db013" targetNamespace="http://schemas.microsoft.com/office/2006/metadata/properties" ma:root="true" ma:fieldsID="e46023625d612d15e98f645bfea27eb4" ns2:_="" ns3:_="">
    <xsd:import namespace="10294453-65f5-44fb-8737-ccd32b381359"/>
    <xsd:import namespace="c1e849cb-4fc3-49b3-a8f7-48d1d38db013"/>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294453-65f5-44fb-8737-ccd32b38135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1e849cb-4fc3-49b3-a8f7-48d1d38db01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80ACED-D86D-4452-9030-F99ABE2C8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294453-65f5-44fb-8737-ccd32b381359"/>
    <ds:schemaRef ds:uri="c1e849cb-4fc3-49b3-a8f7-48d1d38db0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E5D2F07-952A-43A3-97BC-FABC997F4D48}">
  <ds:schemaRefs>
    <ds:schemaRef ds:uri="http://purl.org/dc/dcmitype/"/>
    <ds:schemaRef ds:uri="http://purl.org/dc/elements/1.1/"/>
    <ds:schemaRef ds:uri="http://schemas.microsoft.com/office/2006/metadata/properties"/>
    <ds:schemaRef ds:uri="10294453-65f5-44fb-8737-ccd32b381359"/>
    <ds:schemaRef ds:uri="http://schemas.microsoft.com/office/infopath/2007/PartnerControls"/>
    <ds:schemaRef ds:uri="c1e849cb-4fc3-49b3-a8f7-48d1d38db013"/>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2147359-7E70-4E14-8CE0-675D69D963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7648</TotalTime>
  <Words>2265</Words>
  <Application>Microsoft Office PowerPoint</Application>
  <PresentationFormat>Widescreen</PresentationFormat>
  <Paragraphs>196</Paragraphs>
  <Slides>31</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Bahnschrift</vt:lpstr>
      <vt:lpstr>Calibri</vt:lpstr>
      <vt:lpstr>Trebuchet MS</vt:lpstr>
      <vt:lpstr>Office Theme</vt:lpstr>
      <vt:lpstr>Building Research Capacity in Social Care (Enablers and barriers facing practitioners in Wessex) (Enablers and barriers facing HEI academic staff in Wessex) </vt:lpstr>
      <vt:lpstr>Aims of this part of the seminar</vt:lpstr>
      <vt:lpstr>Disclaimer</vt:lpstr>
      <vt:lpstr>PowerPoint Presentation</vt:lpstr>
      <vt:lpstr>Aims of the project</vt:lpstr>
      <vt:lpstr>Methodology – Mixed Methods</vt:lpstr>
      <vt:lpstr>Practitioner recruitment</vt:lpstr>
      <vt:lpstr>Practitioner recruitment (2)</vt:lpstr>
      <vt:lpstr>HEI staff recruitment</vt:lpstr>
      <vt:lpstr>HEI staff recruitment (2)</vt:lpstr>
      <vt:lpstr>Online survey</vt:lpstr>
      <vt:lpstr>Practitioner survey</vt:lpstr>
      <vt:lpstr>HEI Staff online survey</vt:lpstr>
      <vt:lpstr>Practitioner interviews</vt:lpstr>
      <vt:lpstr>Practitioner interviews (2)</vt:lpstr>
      <vt:lpstr>HEI staff interviews</vt:lpstr>
      <vt:lpstr>Data Analysis - Quantitative</vt:lpstr>
      <vt:lpstr>Data Analysis - Qualitative</vt:lpstr>
      <vt:lpstr>Data Analysis – Qualitative (2)</vt:lpstr>
      <vt:lpstr>e.g. Practitioner main themes</vt:lpstr>
      <vt:lpstr>e.g. Practitioner sub-themes</vt:lpstr>
      <vt:lpstr>Methodology – Why this approach?</vt:lpstr>
      <vt:lpstr>Limitations</vt:lpstr>
      <vt:lpstr>Limitations (2)</vt:lpstr>
      <vt:lpstr>Limitations (3)</vt:lpstr>
      <vt:lpstr>Limitations (4)</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Clarissa O'Connell</dc:creator>
  <cp:lastModifiedBy>Andy Pulman</cp:lastModifiedBy>
  <cp:revision>307</cp:revision>
  <dcterms:created xsi:type="dcterms:W3CDTF">2019-11-12T20:37:58Z</dcterms:created>
  <dcterms:modified xsi:type="dcterms:W3CDTF">2023-06-15T08:22:58Z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0x0101003FB8C1B6F1368A448FAFE143E58C1931</vt:lpwstr>
  </property>
</Properties>
</file>