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handoutMasterIdLst>
    <p:handoutMasterId r:id="rId26"/>
  </p:handoutMasterIdLst>
  <p:sldIdLst>
    <p:sldId id="414" r:id="rId5"/>
    <p:sldId id="415" r:id="rId6"/>
    <p:sldId id="496" r:id="rId7"/>
    <p:sldId id="442" r:id="rId8"/>
    <p:sldId id="495" r:id="rId9"/>
    <p:sldId id="480" r:id="rId10"/>
    <p:sldId id="472" r:id="rId11"/>
    <p:sldId id="481" r:id="rId12"/>
    <p:sldId id="483" r:id="rId13"/>
    <p:sldId id="482" r:id="rId14"/>
    <p:sldId id="467" r:id="rId15"/>
    <p:sldId id="475" r:id="rId16"/>
    <p:sldId id="477" r:id="rId17"/>
    <p:sldId id="476" r:id="rId18"/>
    <p:sldId id="478" r:id="rId19"/>
    <p:sldId id="468" r:id="rId20"/>
    <p:sldId id="469" r:id="rId21"/>
    <p:sldId id="470" r:id="rId22"/>
    <p:sldId id="471" r:id="rId23"/>
    <p:sldId id="4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jali Pai" initials="AP" lastIdx="5" clrIdx="0">
    <p:extLst>
      <p:ext uri="{19B8F6BF-5375-455C-9EA6-DF929625EA0E}">
        <p15:presenceInfo xmlns:p15="http://schemas.microsoft.com/office/powerpoint/2012/main" userId="Anjali Pa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28BA7B"/>
    <a:srgbClr val="00577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527" autoAdjust="0"/>
    <p:restoredTop sz="93900" autoAdjust="0"/>
  </p:normalViewPr>
  <p:slideViewPr>
    <p:cSldViewPr snapToGrid="0">
      <p:cViewPr varScale="1">
        <p:scale>
          <a:sx n="113" d="100"/>
          <a:sy n="113" d="100"/>
        </p:scale>
        <p:origin x="438" y="102"/>
      </p:cViewPr>
      <p:guideLst/>
    </p:cSldViewPr>
  </p:slideViewPr>
  <p:notesTextViewPr>
    <p:cViewPr>
      <p:scale>
        <a:sx n="3" d="2"/>
        <a:sy n="3" d="2"/>
      </p:scale>
      <p:origin x="0" y="0"/>
    </p:cViewPr>
  </p:notesTextViewPr>
  <p:sorterViewPr>
    <p:cViewPr varScale="1">
      <p:scale>
        <a:sx n="1" d="1"/>
        <a:sy n="1" d="1"/>
      </p:scale>
      <p:origin x="0" y="-11587"/>
    </p:cViewPr>
  </p:sorterViewPr>
  <p:notesViewPr>
    <p:cSldViewPr snapToGrid="0">
      <p:cViewPr varScale="1">
        <p:scale>
          <a:sx n="55" d="100"/>
          <a:sy n="55" d="100"/>
        </p:scale>
        <p:origin x="286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F93878F-08CC-40FE-8B32-D4B7DF3BF79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60F20EAF-9044-4E30-AFC8-1C1CC6A5F6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F7E4C8-5E89-4CF0-8C31-C8DFCA8175FA}" type="datetimeFigureOut">
              <a:rPr lang="en-GB" smtClean="0"/>
              <a:t>27/04/2023</a:t>
            </a:fld>
            <a:endParaRPr lang="en-GB" dirty="0"/>
          </a:p>
        </p:txBody>
      </p:sp>
      <p:sp>
        <p:nvSpPr>
          <p:cNvPr id="4" name="Footer Placeholder 3">
            <a:extLst>
              <a:ext uri="{FF2B5EF4-FFF2-40B4-BE49-F238E27FC236}">
                <a16:creationId xmlns:a16="http://schemas.microsoft.com/office/drawing/2014/main" id="{9E64EC7E-36B8-48BB-A652-0EFF89FC906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6092B505-93DA-4332-BB6B-8B8F30FC3D3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B8781F-B6E4-447E-9AF1-6116BFDFDD7E}" type="slidenum">
              <a:rPr lang="en-GB" smtClean="0"/>
              <a:t>‹#›</a:t>
            </a:fld>
            <a:endParaRPr lang="en-GB" dirty="0"/>
          </a:p>
        </p:txBody>
      </p:sp>
    </p:spTree>
    <p:extLst>
      <p:ext uri="{BB962C8B-B14F-4D97-AF65-F5344CB8AC3E}">
        <p14:creationId xmlns:p14="http://schemas.microsoft.com/office/powerpoint/2010/main" val="571046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8FA559-5B50-4A03-B091-06347821BB4C}" type="datetimeFigureOut">
              <a:rPr lang="en-GB" smtClean="0"/>
              <a:t>27/04/2023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FF53EF-A773-467B-A233-8406B9D547AE}" type="slidenum">
              <a:rPr lang="en-GB" smtClean="0"/>
              <a:t>‹#›</a:t>
            </a:fld>
            <a:endParaRPr lang="en-GB" dirty="0"/>
          </a:p>
        </p:txBody>
      </p:sp>
    </p:spTree>
    <p:extLst>
      <p:ext uri="{BB962C8B-B14F-4D97-AF65-F5344CB8AC3E}">
        <p14:creationId xmlns:p14="http://schemas.microsoft.com/office/powerpoint/2010/main" val="3788758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2944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9926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4505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23911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57152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91247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96735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464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8460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25754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4264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94850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0142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73800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9846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8391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435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6815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FF53EF-A773-467B-A233-8406B9D547A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9715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B1E1F-4825-4F87-A503-5500C3B43B6F}"/>
              </a:ext>
            </a:extLst>
          </p:cNvPr>
          <p:cNvSpPr>
            <a:spLocks noGrp="1"/>
          </p:cNvSpPr>
          <p:nvPr>
            <p:ph type="ctrTitle"/>
          </p:nvPr>
        </p:nvSpPr>
        <p:spPr>
          <a:xfrm>
            <a:off x="1524000" y="1122363"/>
            <a:ext cx="9144000" cy="2387600"/>
          </a:xfrm>
        </p:spPr>
        <p:txBody>
          <a:bodyPr anchor="b"/>
          <a:lstStyle>
            <a:lvl1pPr algn="l">
              <a:defRPr sz="6000">
                <a:solidFill>
                  <a:srgbClr val="28BA7B"/>
                </a:solidFill>
                <a:latin typeface="Bahnschrift" panose="020B0502040204020203" pitchFamily="34" charset="0"/>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4B858B0B-3C2F-4F46-981D-D25A8A94F86A}"/>
              </a:ext>
            </a:extLst>
          </p:cNvPr>
          <p:cNvSpPr>
            <a:spLocks noGrp="1"/>
          </p:cNvSpPr>
          <p:nvPr>
            <p:ph type="subTitle" idx="1"/>
          </p:nvPr>
        </p:nvSpPr>
        <p:spPr>
          <a:xfrm>
            <a:off x="1524000" y="3602038"/>
            <a:ext cx="9144000" cy="1655762"/>
          </a:xfrm>
        </p:spPr>
        <p:txBody>
          <a:bodyPr/>
          <a:lstStyle>
            <a:lvl1pPr marL="0" indent="0" algn="l">
              <a:buNone/>
              <a:defRPr sz="2400">
                <a:solidFill>
                  <a:schemeClr val="tx1">
                    <a:lumMod val="65000"/>
                    <a:lumOff val="35000"/>
                  </a:schemeClr>
                </a:solidFill>
                <a:latin typeface="Bahnschrift"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A1685FCC-F40D-4521-95FE-5EB858DF896D}"/>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5" name="Footer Placeholder 4">
            <a:extLst>
              <a:ext uri="{FF2B5EF4-FFF2-40B4-BE49-F238E27FC236}">
                <a16:creationId xmlns:a16="http://schemas.microsoft.com/office/drawing/2014/main" id="{9D0A2201-44D0-45BB-9DD0-F073DA427E0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089BC4A-E43F-4AA1-9664-5563DEDB0A0E}"/>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117803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9A6D4-0C1E-4DAF-B9B2-BB03AEEFEF97}"/>
              </a:ext>
            </a:extLst>
          </p:cNvPr>
          <p:cNvSpPr>
            <a:spLocks noGrp="1"/>
          </p:cNvSpPr>
          <p:nvPr>
            <p:ph type="title"/>
          </p:nvPr>
        </p:nvSpPr>
        <p:spPr/>
        <p:txBody>
          <a:bodyPr/>
          <a:lstStyle>
            <a:lvl1pPr>
              <a:defRPr>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Vertical Text Placeholder 2">
            <a:extLst>
              <a:ext uri="{FF2B5EF4-FFF2-40B4-BE49-F238E27FC236}">
                <a16:creationId xmlns:a16="http://schemas.microsoft.com/office/drawing/2014/main" id="{694251CF-B3E2-4EFD-97A9-3E25C8EE07E9}"/>
              </a:ext>
            </a:extLst>
          </p:cNvPr>
          <p:cNvSpPr>
            <a:spLocks noGrp="1"/>
          </p:cNvSpPr>
          <p:nvPr>
            <p:ph type="body" orient="vert" idx="1"/>
          </p:nvPr>
        </p:nvSpPr>
        <p:spPr/>
        <p:txBody>
          <a:bodyPr vert="eaVert"/>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CB3B4C17-001E-4096-B611-6BE3180EC61E}"/>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5" name="Footer Placeholder 4">
            <a:extLst>
              <a:ext uri="{FF2B5EF4-FFF2-40B4-BE49-F238E27FC236}">
                <a16:creationId xmlns:a16="http://schemas.microsoft.com/office/drawing/2014/main" id="{03F9DAD6-DF53-4661-9EE7-6237F191876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B2EE096-CA59-4526-B503-3F77277151C4}"/>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321070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1A1CAC-B512-41A8-AB90-DF51E3138210}"/>
              </a:ext>
            </a:extLst>
          </p:cNvPr>
          <p:cNvSpPr>
            <a:spLocks noGrp="1"/>
          </p:cNvSpPr>
          <p:nvPr>
            <p:ph type="title" orient="vert"/>
          </p:nvPr>
        </p:nvSpPr>
        <p:spPr>
          <a:xfrm>
            <a:off x="8724900" y="365125"/>
            <a:ext cx="2628900" cy="5811838"/>
          </a:xfrm>
        </p:spPr>
        <p:txBody>
          <a:bodyPr vert="eaVert"/>
          <a:lstStyle>
            <a:lvl1pPr>
              <a:defRPr>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Vertical Text Placeholder 2">
            <a:extLst>
              <a:ext uri="{FF2B5EF4-FFF2-40B4-BE49-F238E27FC236}">
                <a16:creationId xmlns:a16="http://schemas.microsoft.com/office/drawing/2014/main" id="{F64F233A-FC80-44BD-B6B2-14FDFCE7164D}"/>
              </a:ext>
            </a:extLst>
          </p:cNvPr>
          <p:cNvSpPr>
            <a:spLocks noGrp="1"/>
          </p:cNvSpPr>
          <p:nvPr>
            <p:ph type="body" orient="vert" idx="1"/>
          </p:nvPr>
        </p:nvSpPr>
        <p:spPr>
          <a:xfrm>
            <a:off x="838200" y="365125"/>
            <a:ext cx="7734300" cy="5811838"/>
          </a:xfrm>
        </p:spPr>
        <p:txBody>
          <a:bodyPr vert="eaVert"/>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968439EA-3286-46E3-A087-A6DEDDDBBA34}"/>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5" name="Footer Placeholder 4">
            <a:extLst>
              <a:ext uri="{FF2B5EF4-FFF2-40B4-BE49-F238E27FC236}">
                <a16:creationId xmlns:a16="http://schemas.microsoft.com/office/drawing/2014/main" id="{365E1BD8-297C-4106-912E-77662D822F1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2ED8CF0-B62A-498C-B6E5-C68704FFBC91}"/>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5757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CC63C-F88F-48E8-8D80-6B630A8B2C27}"/>
              </a:ext>
            </a:extLst>
          </p:cNvPr>
          <p:cNvSpPr>
            <a:spLocks noGrp="1"/>
          </p:cNvSpPr>
          <p:nvPr>
            <p:ph type="title"/>
          </p:nvPr>
        </p:nvSpPr>
        <p:spPr/>
        <p:txBody>
          <a:bodyPr/>
          <a:lstStyle>
            <a:lvl1pPr>
              <a:defRPr>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4536996F-B733-4322-99C8-0C777C2D4F04}"/>
              </a:ext>
            </a:extLst>
          </p:cNvPr>
          <p:cNvSpPr>
            <a:spLocks noGrp="1"/>
          </p:cNvSpPr>
          <p:nvPr>
            <p:ph idx="1"/>
          </p:nvPr>
        </p:nvSpPr>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72B87C97-A0FC-4565-B57F-F58A3E7430B5}"/>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5" name="Footer Placeholder 4">
            <a:extLst>
              <a:ext uri="{FF2B5EF4-FFF2-40B4-BE49-F238E27FC236}">
                <a16:creationId xmlns:a16="http://schemas.microsoft.com/office/drawing/2014/main" id="{C523D9E3-C647-4909-9441-52E2A63E67E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5DBB5C0-3D0A-4590-85DA-3772CD3B0993}"/>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170119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13E46-D8D1-44C4-ABB5-7166E8E2C503}"/>
              </a:ext>
            </a:extLst>
          </p:cNvPr>
          <p:cNvSpPr>
            <a:spLocks noGrp="1"/>
          </p:cNvSpPr>
          <p:nvPr>
            <p:ph type="title"/>
          </p:nvPr>
        </p:nvSpPr>
        <p:spPr>
          <a:xfrm>
            <a:off x="838200" y="1957933"/>
            <a:ext cx="10515600" cy="1719262"/>
          </a:xfrm>
        </p:spPr>
        <p:txBody>
          <a:bodyPr anchor="b">
            <a:normAutofit/>
          </a:bodyPr>
          <a:lstStyle>
            <a:lvl1pPr algn="ctr">
              <a:defRPr lang="en-GB" sz="4800" kern="1200" dirty="0">
                <a:solidFill>
                  <a:srgbClr val="28BA7B"/>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9BB73FC-08F7-4B91-8905-08BA6884687C}"/>
              </a:ext>
            </a:extLst>
          </p:cNvPr>
          <p:cNvSpPr>
            <a:spLocks noGrp="1"/>
          </p:cNvSpPr>
          <p:nvPr>
            <p:ph type="body" idx="1"/>
          </p:nvPr>
        </p:nvSpPr>
        <p:spPr>
          <a:xfrm>
            <a:off x="844550" y="3702595"/>
            <a:ext cx="10515600" cy="1000033"/>
          </a:xfrm>
        </p:spPr>
        <p:txBody>
          <a:bodyPr>
            <a:normAutofit/>
          </a:bodyPr>
          <a:lstStyle>
            <a:lvl1pPr marL="0" indent="0" algn="ctr">
              <a:buNone/>
              <a:defRPr lang="en-US" sz="2400" kern="1200" dirty="0">
                <a:solidFill>
                  <a:schemeClr val="tx1">
                    <a:lumMod val="65000"/>
                    <a:lumOff val="35000"/>
                  </a:schemeClr>
                </a:solidFill>
                <a:latin typeface="Bahnschrift" panose="020B0502040204020203" pitchFamily="34" charset="0"/>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6CE08A13-A179-413B-87B8-B09CDBED6B5E}"/>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5" name="Footer Placeholder 4">
            <a:extLst>
              <a:ext uri="{FF2B5EF4-FFF2-40B4-BE49-F238E27FC236}">
                <a16:creationId xmlns:a16="http://schemas.microsoft.com/office/drawing/2014/main" id="{7C5FCED3-0605-42E4-B9B4-3F791FD4E70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F353B6D-1626-404E-8668-5083443794CE}"/>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600068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5C845-5014-4030-BB63-18C315E6A34A}"/>
              </a:ext>
            </a:extLst>
          </p:cNvPr>
          <p:cNvSpPr>
            <a:spLocks noGrp="1"/>
          </p:cNvSpPr>
          <p:nvPr>
            <p:ph type="title"/>
          </p:nvPr>
        </p:nvSpPr>
        <p:spPr/>
        <p:txBody>
          <a:bodyPr>
            <a:normAutofit/>
          </a:bodyPr>
          <a:lstStyle>
            <a:lvl1pPr>
              <a:defRPr lang="en-GB" sz="44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140A1046-5C8F-4082-BCA5-101400155F1A}"/>
              </a:ext>
            </a:extLst>
          </p:cNvPr>
          <p:cNvSpPr>
            <a:spLocks noGrp="1"/>
          </p:cNvSpPr>
          <p:nvPr>
            <p:ph sz="half" idx="1"/>
          </p:nvPr>
        </p:nvSpPr>
        <p:spPr>
          <a:xfrm>
            <a:off x="838200" y="1825625"/>
            <a:ext cx="5181600" cy="435133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7C0C1078-A65B-45BE-9339-B7B5399D5B22}"/>
              </a:ext>
            </a:extLst>
          </p:cNvPr>
          <p:cNvSpPr>
            <a:spLocks noGrp="1"/>
          </p:cNvSpPr>
          <p:nvPr>
            <p:ph sz="half" idx="2"/>
          </p:nvPr>
        </p:nvSpPr>
        <p:spPr>
          <a:xfrm>
            <a:off x="6172200" y="1825625"/>
            <a:ext cx="5181600" cy="435133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a:extLst>
              <a:ext uri="{FF2B5EF4-FFF2-40B4-BE49-F238E27FC236}">
                <a16:creationId xmlns:a16="http://schemas.microsoft.com/office/drawing/2014/main" id="{C5D60CFD-100F-45A1-BA20-0622294A05A0}"/>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6" name="Footer Placeholder 5">
            <a:extLst>
              <a:ext uri="{FF2B5EF4-FFF2-40B4-BE49-F238E27FC236}">
                <a16:creationId xmlns:a16="http://schemas.microsoft.com/office/drawing/2014/main" id="{37E8B9EF-F4F6-4C88-BF61-2127286A41E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4F8A086-C97F-436D-94FB-07571D28345E}"/>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3645857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14404-3DA0-4E7F-ABC4-F187565401BE}"/>
              </a:ext>
            </a:extLst>
          </p:cNvPr>
          <p:cNvSpPr>
            <a:spLocks noGrp="1"/>
          </p:cNvSpPr>
          <p:nvPr>
            <p:ph type="title"/>
          </p:nvPr>
        </p:nvSpPr>
        <p:spPr>
          <a:xfrm>
            <a:off x="839788" y="365125"/>
            <a:ext cx="10515600" cy="1325563"/>
          </a:xfrm>
        </p:spPr>
        <p:txBody>
          <a:bodyPr>
            <a:normAutofit/>
          </a:bodyPr>
          <a:lstStyle>
            <a:lvl1pPr>
              <a:defRPr lang="en-GB" sz="44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F077E3F-9FCF-4541-BB4E-7423431A1889}"/>
              </a:ext>
            </a:extLst>
          </p:cNvPr>
          <p:cNvSpPr>
            <a:spLocks noGrp="1"/>
          </p:cNvSpPr>
          <p:nvPr>
            <p:ph type="body" idx="1"/>
          </p:nvPr>
        </p:nvSpPr>
        <p:spPr>
          <a:xfrm>
            <a:off x="839788" y="1681163"/>
            <a:ext cx="5157787" cy="823912"/>
          </a:xfrm>
        </p:spPr>
        <p:txBody>
          <a:bodyPr anchor="b">
            <a:normAutofit/>
          </a:bodyPr>
          <a:lstStyle>
            <a:lvl1pPr marL="0" indent="0">
              <a:buNone/>
              <a:defRPr sz="2800" b="0">
                <a:solidFill>
                  <a:srgbClr val="28BA7B"/>
                </a:solidFill>
                <a:latin typeface="Bahnschrift"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9A076A0-DA34-4F58-8A8E-439CB3E1026A}"/>
              </a:ext>
            </a:extLst>
          </p:cNvPr>
          <p:cNvSpPr>
            <a:spLocks noGrp="1"/>
          </p:cNvSpPr>
          <p:nvPr>
            <p:ph sz="half" idx="2"/>
          </p:nvPr>
        </p:nvSpPr>
        <p:spPr>
          <a:xfrm>
            <a:off x="839788" y="2505075"/>
            <a:ext cx="5157787" cy="368458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a:extLst>
              <a:ext uri="{FF2B5EF4-FFF2-40B4-BE49-F238E27FC236}">
                <a16:creationId xmlns:a16="http://schemas.microsoft.com/office/drawing/2014/main" id="{1A5BEB8A-B2BE-4D35-9505-3D764C926266}"/>
              </a:ext>
            </a:extLst>
          </p:cNvPr>
          <p:cNvSpPr>
            <a:spLocks noGrp="1"/>
          </p:cNvSpPr>
          <p:nvPr>
            <p:ph type="body" sz="quarter" idx="3"/>
          </p:nvPr>
        </p:nvSpPr>
        <p:spPr>
          <a:xfrm>
            <a:off x="6172200" y="1681163"/>
            <a:ext cx="5183188" cy="823912"/>
          </a:xfrm>
        </p:spPr>
        <p:txBody>
          <a:bodyPr anchor="b">
            <a:normAutofit/>
          </a:bodyPr>
          <a:lstStyle>
            <a:lvl1pPr marL="0" indent="0">
              <a:buNone/>
              <a:defRPr sz="2800" b="0">
                <a:solidFill>
                  <a:srgbClr val="28BA7B"/>
                </a:solidFill>
                <a:latin typeface="Bahnschrift"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D25EF73-3B61-4A3B-9B6A-4A9E7924BB9F}"/>
              </a:ext>
            </a:extLst>
          </p:cNvPr>
          <p:cNvSpPr>
            <a:spLocks noGrp="1"/>
          </p:cNvSpPr>
          <p:nvPr>
            <p:ph sz="quarter" idx="4"/>
          </p:nvPr>
        </p:nvSpPr>
        <p:spPr>
          <a:xfrm>
            <a:off x="6172200" y="2505075"/>
            <a:ext cx="5183188" cy="3684588"/>
          </a:xfrm>
        </p:spPr>
        <p:txBody>
          <a:bodyPr/>
          <a:lstStyle>
            <a:lvl1pPr>
              <a:defRPr>
                <a:solidFill>
                  <a:srgbClr val="005772"/>
                </a:solidFill>
                <a:latin typeface="Trebuchet MS" panose="020B0603020202020204" pitchFamily="34" charset="0"/>
              </a:defRPr>
            </a:lvl1pPr>
            <a:lvl2pPr>
              <a:defRPr>
                <a:solidFill>
                  <a:srgbClr val="005772"/>
                </a:solidFill>
                <a:latin typeface="Trebuchet MS" panose="020B0603020202020204" pitchFamily="34" charset="0"/>
              </a:defRPr>
            </a:lvl2pPr>
            <a:lvl3pPr>
              <a:defRPr>
                <a:solidFill>
                  <a:srgbClr val="005772"/>
                </a:solidFill>
                <a:latin typeface="Trebuchet MS" panose="020B0603020202020204" pitchFamily="34" charset="0"/>
              </a:defRPr>
            </a:lvl3pPr>
            <a:lvl4pPr>
              <a:defRPr>
                <a:solidFill>
                  <a:srgbClr val="005772"/>
                </a:solidFill>
                <a:latin typeface="Trebuchet MS" panose="020B0603020202020204" pitchFamily="34" charset="0"/>
              </a:defRPr>
            </a:lvl4pPr>
            <a:lvl5pPr>
              <a:defRPr>
                <a:solidFill>
                  <a:srgbClr val="005772"/>
                </a:solidFill>
                <a:latin typeface="Trebuchet MS" panose="020B0603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6">
            <a:extLst>
              <a:ext uri="{FF2B5EF4-FFF2-40B4-BE49-F238E27FC236}">
                <a16:creationId xmlns:a16="http://schemas.microsoft.com/office/drawing/2014/main" id="{6C1AB2D4-5ACD-42BA-A40D-0137AEFDEDFA}"/>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8" name="Footer Placeholder 7">
            <a:extLst>
              <a:ext uri="{FF2B5EF4-FFF2-40B4-BE49-F238E27FC236}">
                <a16:creationId xmlns:a16="http://schemas.microsoft.com/office/drawing/2014/main" id="{9061E12E-7408-4586-A72A-DCF4DDD624A4}"/>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3D1AE4A6-73F6-4F44-8DCE-5C620102859A}"/>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376445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9AD18-EC2F-4749-A76F-4EB6E0042BC9}"/>
              </a:ext>
            </a:extLst>
          </p:cNvPr>
          <p:cNvSpPr>
            <a:spLocks noGrp="1"/>
          </p:cNvSpPr>
          <p:nvPr>
            <p:ph type="title"/>
          </p:nvPr>
        </p:nvSpPr>
        <p:spPr/>
        <p:txBody>
          <a:bodyPr>
            <a:normAutofit/>
          </a:bodyPr>
          <a:lstStyle>
            <a:lvl1pPr>
              <a:defRPr lang="en-GB" sz="44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Date Placeholder 2">
            <a:extLst>
              <a:ext uri="{FF2B5EF4-FFF2-40B4-BE49-F238E27FC236}">
                <a16:creationId xmlns:a16="http://schemas.microsoft.com/office/drawing/2014/main" id="{E3A95387-B222-48C9-85BB-6A43958E0A50}"/>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4" name="Footer Placeholder 3">
            <a:extLst>
              <a:ext uri="{FF2B5EF4-FFF2-40B4-BE49-F238E27FC236}">
                <a16:creationId xmlns:a16="http://schemas.microsoft.com/office/drawing/2014/main" id="{74B684B0-09B7-4EEC-8F77-EBF454D0B754}"/>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DDE62F0E-B5E4-448C-88E7-C45648BC1951}"/>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266441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E447E0-2145-4CCB-9D53-04FFB090862C}"/>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3" name="Footer Placeholder 2">
            <a:extLst>
              <a:ext uri="{FF2B5EF4-FFF2-40B4-BE49-F238E27FC236}">
                <a16:creationId xmlns:a16="http://schemas.microsoft.com/office/drawing/2014/main" id="{A1534E79-70EE-4729-8900-2305E23C25F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0FB53DB9-89C7-4909-82FF-19F4C849145D}"/>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3530847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0CD7C-5AD8-4593-BFB5-53DC39AB7CF7}"/>
              </a:ext>
            </a:extLst>
          </p:cNvPr>
          <p:cNvSpPr>
            <a:spLocks noGrp="1"/>
          </p:cNvSpPr>
          <p:nvPr>
            <p:ph type="title"/>
          </p:nvPr>
        </p:nvSpPr>
        <p:spPr>
          <a:xfrm>
            <a:off x="839788" y="457200"/>
            <a:ext cx="3932237" cy="1600200"/>
          </a:xfrm>
        </p:spPr>
        <p:txBody>
          <a:bodyPr anchor="b"/>
          <a:lstStyle>
            <a:lvl1pPr>
              <a:defRPr sz="3200">
                <a:solidFill>
                  <a:srgbClr val="CC0066"/>
                </a:solidFill>
                <a:latin typeface="Bahnschrift" panose="020B0502040204020203" pitchFamily="34" charset="0"/>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06280949-8456-412F-9282-EEDA00B7D84E}"/>
              </a:ext>
            </a:extLst>
          </p:cNvPr>
          <p:cNvSpPr>
            <a:spLocks noGrp="1"/>
          </p:cNvSpPr>
          <p:nvPr>
            <p:ph idx="1"/>
          </p:nvPr>
        </p:nvSpPr>
        <p:spPr>
          <a:xfrm>
            <a:off x="5183188" y="987425"/>
            <a:ext cx="6172200" cy="4873625"/>
          </a:xfrm>
        </p:spPr>
        <p:txBody>
          <a:bodyPr/>
          <a:lstStyle>
            <a:lvl1pPr>
              <a:defRPr sz="3200">
                <a:solidFill>
                  <a:srgbClr val="005772"/>
                </a:solidFill>
                <a:latin typeface="Trebuchet MS" panose="020B0603020202020204" pitchFamily="34" charset="0"/>
              </a:defRPr>
            </a:lvl1pPr>
            <a:lvl2pPr>
              <a:defRPr sz="2800">
                <a:solidFill>
                  <a:srgbClr val="005772"/>
                </a:solidFill>
                <a:latin typeface="Trebuchet MS" panose="020B0603020202020204" pitchFamily="34" charset="0"/>
              </a:defRPr>
            </a:lvl2pPr>
            <a:lvl3pPr>
              <a:defRPr sz="2400">
                <a:solidFill>
                  <a:srgbClr val="005772"/>
                </a:solidFill>
                <a:latin typeface="Trebuchet MS" panose="020B0603020202020204" pitchFamily="34" charset="0"/>
              </a:defRPr>
            </a:lvl3pPr>
            <a:lvl4pPr>
              <a:defRPr sz="2000">
                <a:solidFill>
                  <a:srgbClr val="005772"/>
                </a:solidFill>
                <a:latin typeface="Trebuchet MS" panose="020B0603020202020204" pitchFamily="34" charset="0"/>
              </a:defRPr>
            </a:lvl4pPr>
            <a:lvl5pPr>
              <a:defRPr sz="2000">
                <a:solidFill>
                  <a:srgbClr val="005772"/>
                </a:solidFill>
                <a:latin typeface="Trebuchet MS" panose="020B0603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Text Placeholder 3">
            <a:extLst>
              <a:ext uri="{FF2B5EF4-FFF2-40B4-BE49-F238E27FC236}">
                <a16:creationId xmlns:a16="http://schemas.microsoft.com/office/drawing/2014/main" id="{406C3ADD-C7AA-4C1A-8877-1502947488D4}"/>
              </a:ext>
            </a:extLst>
          </p:cNvPr>
          <p:cNvSpPr>
            <a:spLocks noGrp="1"/>
          </p:cNvSpPr>
          <p:nvPr>
            <p:ph type="body" sz="half" idx="2"/>
          </p:nvPr>
        </p:nvSpPr>
        <p:spPr>
          <a:xfrm>
            <a:off x="839788" y="2057400"/>
            <a:ext cx="3932237" cy="3811588"/>
          </a:xfrm>
        </p:spPr>
        <p:txBody>
          <a:bodyPr/>
          <a:lstStyle>
            <a:lvl1pPr marL="0" indent="0">
              <a:buNone/>
              <a:defRPr sz="1600">
                <a:solidFill>
                  <a:srgbClr val="005772"/>
                </a:solidFill>
                <a:latin typeface="Trebuchet MS" panose="020B0603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974E3D15-4509-4DB2-B496-E9A8ED9F2440}"/>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6" name="Footer Placeholder 5">
            <a:extLst>
              <a:ext uri="{FF2B5EF4-FFF2-40B4-BE49-F238E27FC236}">
                <a16:creationId xmlns:a16="http://schemas.microsoft.com/office/drawing/2014/main" id="{81C30966-019E-4032-8310-8C582EDB0A1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237F706-91D8-4FFC-9CD3-9B0165005E39}"/>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2036286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6648-9003-4D1B-B4D1-DB47571998DB}"/>
              </a:ext>
            </a:extLst>
          </p:cNvPr>
          <p:cNvSpPr>
            <a:spLocks noGrp="1"/>
          </p:cNvSpPr>
          <p:nvPr>
            <p:ph type="title"/>
          </p:nvPr>
        </p:nvSpPr>
        <p:spPr>
          <a:xfrm>
            <a:off x="839788" y="457200"/>
            <a:ext cx="3932237" cy="1600200"/>
          </a:xfrm>
        </p:spPr>
        <p:txBody>
          <a:bodyPr anchor="b">
            <a:normAutofit/>
          </a:bodyPr>
          <a:lstStyle>
            <a:lvl1pPr>
              <a:defRPr lang="en-GB" sz="3200" kern="1200" dirty="0">
                <a:solidFill>
                  <a:srgbClr val="CC0066"/>
                </a:solidFill>
                <a:latin typeface="Bahnschrift" panose="020B0502040204020203" pitchFamily="34" charset="0"/>
                <a:ea typeface="+mj-ea"/>
                <a:cs typeface="+mj-cs"/>
              </a:defRPr>
            </a:lvl1pPr>
          </a:lstStyle>
          <a:p>
            <a:r>
              <a:rPr lang="en-US" dirty="0"/>
              <a:t>Click to edit Master title style</a:t>
            </a:r>
            <a:endParaRPr lang="en-GB" dirty="0"/>
          </a:p>
        </p:txBody>
      </p:sp>
      <p:sp>
        <p:nvSpPr>
          <p:cNvPr id="3" name="Picture Placeholder 2">
            <a:extLst>
              <a:ext uri="{FF2B5EF4-FFF2-40B4-BE49-F238E27FC236}">
                <a16:creationId xmlns:a16="http://schemas.microsoft.com/office/drawing/2014/main" id="{AC34645B-CDB1-4508-851C-A6F9D35215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84AC8592-2311-42AF-A1FC-DAD242B8C202}"/>
              </a:ext>
            </a:extLst>
          </p:cNvPr>
          <p:cNvSpPr>
            <a:spLocks noGrp="1"/>
          </p:cNvSpPr>
          <p:nvPr>
            <p:ph type="body" sz="half" idx="2"/>
          </p:nvPr>
        </p:nvSpPr>
        <p:spPr>
          <a:xfrm>
            <a:off x="839788" y="2057400"/>
            <a:ext cx="3932237" cy="3811588"/>
          </a:xfrm>
        </p:spPr>
        <p:txBody>
          <a:bodyPr/>
          <a:lstStyle>
            <a:lvl1pPr marL="0" indent="0">
              <a:buNone/>
              <a:defRPr sz="1600">
                <a:solidFill>
                  <a:srgbClr val="005772"/>
                </a:solidFill>
                <a:latin typeface="Trebuchet MS" panose="020B0603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9C1793C-BA64-4959-B170-E239E3E27455}"/>
              </a:ext>
            </a:extLst>
          </p:cNvPr>
          <p:cNvSpPr>
            <a:spLocks noGrp="1"/>
          </p:cNvSpPr>
          <p:nvPr>
            <p:ph type="dt" sz="half" idx="10"/>
          </p:nvPr>
        </p:nvSpPr>
        <p:spPr/>
        <p:txBody>
          <a:bodyPr/>
          <a:lstStyle/>
          <a:p>
            <a:fld id="{D12CD3A5-4125-4D22-970C-17B1664C652B}" type="datetimeFigureOut">
              <a:rPr lang="en-GB" smtClean="0"/>
              <a:t>27/04/2023</a:t>
            </a:fld>
            <a:endParaRPr lang="en-GB" dirty="0"/>
          </a:p>
        </p:txBody>
      </p:sp>
      <p:sp>
        <p:nvSpPr>
          <p:cNvPr id="6" name="Footer Placeholder 5">
            <a:extLst>
              <a:ext uri="{FF2B5EF4-FFF2-40B4-BE49-F238E27FC236}">
                <a16:creationId xmlns:a16="http://schemas.microsoft.com/office/drawing/2014/main" id="{542C598B-2EBD-4992-B149-8497D600B49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7DC05C3-3040-49CC-B601-945626C0AA64}"/>
              </a:ext>
            </a:extLst>
          </p:cNvPr>
          <p:cNvSpPr>
            <a:spLocks noGrp="1"/>
          </p:cNvSpPr>
          <p:nvPr>
            <p:ph type="sldNum" sz="quarter" idx="12"/>
          </p:nvPr>
        </p:nvSpPr>
        <p:spPr/>
        <p:txBody>
          <a:bodyPr/>
          <a:lstStyle/>
          <a:p>
            <a:fld id="{2BB50D91-ED2E-4BAE-A57B-D28389BBD9E4}" type="slidenum">
              <a:rPr lang="en-GB" smtClean="0"/>
              <a:t>‹#›</a:t>
            </a:fld>
            <a:endParaRPr lang="en-GB" dirty="0"/>
          </a:p>
        </p:txBody>
      </p:sp>
    </p:spTree>
    <p:extLst>
      <p:ext uri="{BB962C8B-B14F-4D97-AF65-F5344CB8AC3E}">
        <p14:creationId xmlns:p14="http://schemas.microsoft.com/office/powerpoint/2010/main" val="1375656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F3281C-DE40-4597-949C-1F3151C666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BBDC096B-092F-41F8-BAC5-B6D58BF67F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9059BE72-79BE-46D1-9EE2-06594A6AA3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lumMod val="65000"/>
                    <a:lumOff val="35000"/>
                  </a:schemeClr>
                </a:solidFill>
                <a:latin typeface="Trebuchet MS" panose="020B0603020202020204" pitchFamily="34" charset="0"/>
              </a:defRPr>
            </a:lvl1pPr>
          </a:lstStyle>
          <a:p>
            <a:fld id="{D12CD3A5-4125-4D22-970C-17B1664C652B}" type="datetimeFigureOut">
              <a:rPr lang="en-GB" smtClean="0"/>
              <a:pPr/>
              <a:t>27/04/2023</a:t>
            </a:fld>
            <a:endParaRPr lang="en-GB" dirty="0"/>
          </a:p>
        </p:txBody>
      </p:sp>
      <p:sp>
        <p:nvSpPr>
          <p:cNvPr id="5" name="Footer Placeholder 4">
            <a:extLst>
              <a:ext uri="{FF2B5EF4-FFF2-40B4-BE49-F238E27FC236}">
                <a16:creationId xmlns:a16="http://schemas.microsoft.com/office/drawing/2014/main" id="{583078AA-2E06-46A6-BC61-69069ACC39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GB" sz="1200" kern="1200" dirty="0">
                <a:solidFill>
                  <a:schemeClr val="tx1">
                    <a:lumMod val="65000"/>
                    <a:lumOff val="35000"/>
                  </a:schemeClr>
                </a:solidFill>
                <a:latin typeface="Trebuchet MS" panose="020B0603020202020204" pitchFamily="34" charset="0"/>
                <a:ea typeface="+mn-ea"/>
                <a:cs typeface="+mn-cs"/>
              </a:defRPr>
            </a:lvl1pPr>
          </a:lstStyle>
          <a:p>
            <a:endParaRPr lang="en-GB" dirty="0"/>
          </a:p>
        </p:txBody>
      </p:sp>
      <p:sp>
        <p:nvSpPr>
          <p:cNvPr id="6" name="Slide Number Placeholder 5">
            <a:extLst>
              <a:ext uri="{FF2B5EF4-FFF2-40B4-BE49-F238E27FC236}">
                <a16:creationId xmlns:a16="http://schemas.microsoft.com/office/drawing/2014/main" id="{A8CD30CE-6DE1-4802-9464-12DD06498E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lumMod val="65000"/>
                    <a:lumOff val="35000"/>
                  </a:schemeClr>
                </a:solidFill>
                <a:latin typeface="Trebuchet MS" panose="020B0603020202020204" pitchFamily="34" charset="0"/>
              </a:defRPr>
            </a:lvl1pPr>
          </a:lstStyle>
          <a:p>
            <a:fld id="{2BB50D91-ED2E-4BAE-A57B-D28389BBD9E4}" type="slidenum">
              <a:rPr lang="en-GB" smtClean="0"/>
              <a:pPr/>
              <a:t>‹#›</a:t>
            </a:fld>
            <a:endParaRPr lang="en-GB" dirty="0"/>
          </a:p>
        </p:txBody>
      </p:sp>
    </p:spTree>
    <p:extLst>
      <p:ext uri="{BB962C8B-B14F-4D97-AF65-F5344CB8AC3E}">
        <p14:creationId xmlns:p14="http://schemas.microsoft.com/office/powerpoint/2010/main" val="5948997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p:titleStyle>
    <p:body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C10D3-2504-4C84-AA98-AC13AEEAF83B}"/>
              </a:ext>
            </a:extLst>
          </p:cNvPr>
          <p:cNvSpPr>
            <a:spLocks noGrp="1"/>
          </p:cNvSpPr>
          <p:nvPr>
            <p:ph type="ctrTitle"/>
          </p:nvPr>
        </p:nvSpPr>
        <p:spPr>
          <a:xfrm>
            <a:off x="1524000" y="2235200"/>
            <a:ext cx="10278795" cy="2387600"/>
          </a:xfrm>
        </p:spPr>
        <p:txBody>
          <a:bodyPr>
            <a:normAutofit/>
          </a:bodyPr>
          <a:lstStyle/>
          <a:p>
            <a:r>
              <a:rPr lang="en-GB" sz="5400" dirty="0"/>
              <a:t>Building Research Capacity in Social Care</a:t>
            </a:r>
            <a:br>
              <a:rPr lang="en-GB" dirty="0"/>
            </a:br>
            <a:r>
              <a:rPr lang="en-GB" sz="2700" dirty="0"/>
              <a:t>(Enablers and barriers facing practitioners in Wessex) </a:t>
            </a:r>
          </a:p>
        </p:txBody>
      </p:sp>
      <p:sp>
        <p:nvSpPr>
          <p:cNvPr id="3" name="Subtitle 2">
            <a:extLst>
              <a:ext uri="{FF2B5EF4-FFF2-40B4-BE49-F238E27FC236}">
                <a16:creationId xmlns:a16="http://schemas.microsoft.com/office/drawing/2014/main" id="{B5468D7B-F256-4E06-BB04-2E3A36E8B4C8}"/>
              </a:ext>
            </a:extLst>
          </p:cNvPr>
          <p:cNvSpPr>
            <a:spLocks noGrp="1"/>
          </p:cNvSpPr>
          <p:nvPr>
            <p:ph type="subTitle" idx="1"/>
          </p:nvPr>
        </p:nvSpPr>
        <p:spPr>
          <a:xfrm>
            <a:off x="1524000" y="4874247"/>
            <a:ext cx="9144000" cy="1655762"/>
          </a:xfrm>
        </p:spPr>
        <p:txBody>
          <a:bodyPr>
            <a:normAutofit/>
          </a:bodyPr>
          <a:lstStyle/>
          <a:p>
            <a:r>
              <a:rPr lang="en-GB" dirty="0"/>
              <a:t>Seminar 2 / Part 1 / Practitioner data summary (12 mins)</a:t>
            </a:r>
          </a:p>
          <a:p>
            <a:r>
              <a:rPr lang="en-GB" dirty="0"/>
              <a:t>15 June 2023</a:t>
            </a:r>
          </a:p>
        </p:txBody>
      </p:sp>
      <p:pic>
        <p:nvPicPr>
          <p:cNvPr id="5" name="Picture 4" descr="Logo, company name&#10;&#10;Description automatically generated">
            <a:extLst>
              <a:ext uri="{FF2B5EF4-FFF2-40B4-BE49-F238E27FC236}">
                <a16:creationId xmlns:a16="http://schemas.microsoft.com/office/drawing/2014/main" id="{F335C92A-5883-4FC0-9778-CE132D812EE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63738" y="327991"/>
            <a:ext cx="3547745" cy="899160"/>
          </a:xfrm>
          <a:prstGeom prst="rect">
            <a:avLst/>
          </a:prstGeom>
        </p:spPr>
      </p:pic>
      <p:pic>
        <p:nvPicPr>
          <p:cNvPr id="6" name="Picture 5">
            <a:extLst>
              <a:ext uri="{FF2B5EF4-FFF2-40B4-BE49-F238E27FC236}">
                <a16:creationId xmlns:a16="http://schemas.microsoft.com/office/drawing/2014/main" id="{5735DC19-1560-40B7-8F44-95DB3FD8588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81448" y="327991"/>
            <a:ext cx="1090930" cy="1136015"/>
          </a:xfrm>
          <a:prstGeom prst="rect">
            <a:avLst/>
          </a:prstGeom>
          <a:noFill/>
          <a:ln>
            <a:noFill/>
          </a:ln>
        </p:spPr>
      </p:pic>
    </p:spTree>
    <p:extLst>
      <p:ext uri="{BB962C8B-B14F-4D97-AF65-F5344CB8AC3E}">
        <p14:creationId xmlns:p14="http://schemas.microsoft.com/office/powerpoint/2010/main" val="1704075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Literature (3)</a:t>
            </a:r>
          </a:p>
        </p:txBody>
      </p:sp>
      <p:sp>
        <p:nvSpPr>
          <p:cNvPr id="6" name="Content Placeholder 5">
            <a:extLst>
              <a:ext uri="{FF2B5EF4-FFF2-40B4-BE49-F238E27FC236}">
                <a16:creationId xmlns:a16="http://schemas.microsoft.com/office/drawing/2014/main" id="{94B96EF5-AF81-D449-F32F-BC8C8AFB2C7D}"/>
              </a:ext>
            </a:extLst>
          </p:cNvPr>
          <p:cNvSpPr>
            <a:spLocks noGrp="1"/>
          </p:cNvSpPr>
          <p:nvPr>
            <p:ph idx="1"/>
          </p:nvPr>
        </p:nvSpPr>
        <p:spPr/>
        <p:txBody>
          <a:bodyPr>
            <a:normAutofit fontScale="77500" lnSpcReduction="20000"/>
          </a:bodyPr>
          <a:lstStyle/>
          <a:p>
            <a:pPr marL="0" indent="0">
              <a:lnSpc>
                <a:spcPct val="160000"/>
              </a:lnSpc>
              <a:buNone/>
            </a:pPr>
            <a:r>
              <a:rPr lang="en-GB" dirty="0"/>
              <a:t>2023</a:t>
            </a:r>
          </a:p>
          <a:p>
            <a:pPr marL="0" indent="0">
              <a:lnSpc>
                <a:spcPct val="160000"/>
              </a:lnSpc>
              <a:buNone/>
            </a:pPr>
            <a:r>
              <a:rPr lang="en-GB" dirty="0"/>
              <a:t>The Research Advisory Group for the Chief Social Worker for Adults in the UK launches a charter setting out a vision for, and outlining a pathway to greater engagement with research in the social work profession.</a:t>
            </a:r>
            <a:br>
              <a:rPr lang="en-GB" dirty="0"/>
            </a:br>
            <a:endParaRPr lang="en-GB" i="1" dirty="0"/>
          </a:p>
          <a:p>
            <a:pPr marL="0" indent="0">
              <a:lnSpc>
                <a:spcPct val="160000"/>
              </a:lnSpc>
              <a:buNone/>
            </a:pPr>
            <a:r>
              <a:rPr lang="en-GB" i="1" dirty="0"/>
              <a:t>The Charter is an opportunity and a tool for individuals, teams and organisations across a range of agencies and institutions to reflect on how they continue build research into the design and delivery of social work services for adults.</a:t>
            </a:r>
          </a:p>
        </p:txBody>
      </p:sp>
    </p:spTree>
    <p:extLst>
      <p:ext uri="{BB962C8B-B14F-4D97-AF65-F5344CB8AC3E}">
        <p14:creationId xmlns:p14="http://schemas.microsoft.com/office/powerpoint/2010/main" val="1677784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A69C59B1-32A8-42D8-8A33-94FC445E6B35}"/>
              </a:ext>
            </a:extLst>
          </p:cNvPr>
          <p:cNvCxnSpPr>
            <a:cxnSpLocks/>
          </p:cNvCxnSpPr>
          <p:nvPr/>
        </p:nvCxnSpPr>
        <p:spPr>
          <a:xfrm flipH="1">
            <a:off x="5652488" y="0"/>
            <a:ext cx="102635" cy="6858000"/>
          </a:xfrm>
          <a:prstGeom prst="line">
            <a:avLst/>
          </a:prstGeom>
          <a:ln>
            <a:headEnd type="none" w="med" len="med"/>
            <a:tailEnd type="none" w="med" len="med"/>
          </a:ln>
          <a:effectLst>
            <a:glow rad="101600">
              <a:schemeClr val="accent2">
                <a:satMod val="175000"/>
                <a:alpha val="40000"/>
              </a:schemeClr>
            </a:glow>
          </a:effectLst>
        </p:spPr>
        <p:style>
          <a:lnRef idx="1">
            <a:schemeClr val="accent3"/>
          </a:lnRef>
          <a:fillRef idx="0">
            <a:schemeClr val="accent3"/>
          </a:fillRef>
          <a:effectRef idx="0">
            <a:schemeClr val="accent3"/>
          </a:effectRef>
          <a:fontRef idx="minor">
            <a:schemeClr val="tx1"/>
          </a:fontRef>
        </p:style>
      </p:cxnSp>
      <p:sp>
        <p:nvSpPr>
          <p:cNvPr id="9" name="Title 1">
            <a:extLst>
              <a:ext uri="{FF2B5EF4-FFF2-40B4-BE49-F238E27FC236}">
                <a16:creationId xmlns:a16="http://schemas.microsoft.com/office/drawing/2014/main" id="{0181DD49-4500-4A32-B00B-FD57BEC07E15}"/>
              </a:ext>
            </a:extLst>
          </p:cNvPr>
          <p:cNvSpPr txBox="1">
            <a:spLocks/>
          </p:cNvSpPr>
          <p:nvPr/>
        </p:nvSpPr>
        <p:spPr>
          <a:xfrm rot="19709635">
            <a:off x="7158942" y="2544454"/>
            <a:ext cx="2724538" cy="93572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0" i="0" u="none" strike="noStrike" kern="1200" cap="none" spc="0" normalizeH="0" baseline="0" noProof="0" dirty="0">
                <a:ln>
                  <a:noFill/>
                </a:ln>
                <a:solidFill>
                  <a:srgbClr val="FF0000"/>
                </a:solidFill>
                <a:effectLst/>
                <a:uLnTx/>
                <a:uFillTx/>
                <a:latin typeface="Bahnschrift" panose="020B0502040204020203" pitchFamily="34" charset="0"/>
                <a:ea typeface="+mj-ea"/>
                <a:cs typeface="Arial" panose="020B0604020202020204" pitchFamily="34" charset="0"/>
              </a:rPr>
              <a:t>Barriers</a:t>
            </a:r>
            <a:endParaRPr kumimoji="0" lang="en-GB" sz="3200" b="0" i="0" u="none" strike="noStrike" kern="1200" cap="none" spc="0" normalizeH="0" baseline="0" noProof="0" dirty="0">
              <a:ln>
                <a:noFill/>
              </a:ln>
              <a:solidFill>
                <a:srgbClr val="FF0000"/>
              </a:solidFill>
              <a:effectLst/>
              <a:uLnTx/>
              <a:uFillTx/>
              <a:latin typeface="Bahnschrift" panose="020B0502040204020203" pitchFamily="34" charset="0"/>
              <a:ea typeface="+mj-ea"/>
              <a:cs typeface="+mj-cs"/>
            </a:endParaRPr>
          </a:p>
        </p:txBody>
      </p:sp>
      <p:sp>
        <p:nvSpPr>
          <p:cNvPr id="4" name="Title 1">
            <a:extLst>
              <a:ext uri="{FF2B5EF4-FFF2-40B4-BE49-F238E27FC236}">
                <a16:creationId xmlns:a16="http://schemas.microsoft.com/office/drawing/2014/main" id="{12A8E79D-9D99-4930-817E-CB547C6C6337}"/>
              </a:ext>
            </a:extLst>
          </p:cNvPr>
          <p:cNvSpPr txBox="1">
            <a:spLocks/>
          </p:cNvSpPr>
          <p:nvPr/>
        </p:nvSpPr>
        <p:spPr>
          <a:xfrm rot="2660840">
            <a:off x="3021272" y="2555843"/>
            <a:ext cx="2285785"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3200" b="0" i="0" u="none" strike="noStrike" kern="1200" cap="none" spc="0" normalizeH="0" baseline="0" noProof="0" dirty="0">
                <a:ln>
                  <a:noFill/>
                </a:ln>
                <a:solidFill>
                  <a:srgbClr val="28BA7B"/>
                </a:solidFill>
                <a:effectLst/>
                <a:uLnTx/>
                <a:uFillTx/>
                <a:latin typeface="Bahnschrift" panose="020B0502040204020203" pitchFamily="34" charset="0"/>
                <a:ea typeface="+mj-ea"/>
                <a:cs typeface="Arial" panose="020B0604020202020204" pitchFamily="34" charset="0"/>
              </a:rPr>
              <a:t>Enablers</a:t>
            </a:r>
            <a:endParaRPr kumimoji="0" lang="en-GB" sz="3200" b="0" i="0" u="none" strike="noStrike" kern="1200" cap="none" spc="0" normalizeH="0" baseline="0" noProof="0" dirty="0">
              <a:ln>
                <a:noFill/>
              </a:ln>
              <a:solidFill>
                <a:srgbClr val="28BA7B"/>
              </a:solidFill>
              <a:effectLst/>
              <a:uLnTx/>
              <a:uFillTx/>
              <a:latin typeface="Bahnschrift" panose="020B0502040204020203" pitchFamily="34" charset="0"/>
              <a:ea typeface="+mj-ea"/>
              <a:cs typeface="+mj-cs"/>
            </a:endParaRPr>
          </a:p>
        </p:txBody>
      </p:sp>
      <p:sp>
        <p:nvSpPr>
          <p:cNvPr id="15" name="Content Placeholder 6">
            <a:extLst>
              <a:ext uri="{FF2B5EF4-FFF2-40B4-BE49-F238E27FC236}">
                <a16:creationId xmlns:a16="http://schemas.microsoft.com/office/drawing/2014/main" id="{3B461471-1D12-48B0-9E0D-635ECC9196D6}"/>
              </a:ext>
            </a:extLst>
          </p:cNvPr>
          <p:cNvSpPr>
            <a:spLocks noGrp="1"/>
          </p:cNvSpPr>
          <p:nvPr>
            <p:ph idx="1"/>
          </p:nvPr>
        </p:nvSpPr>
        <p:spPr>
          <a:xfrm>
            <a:off x="6436879" y="5071396"/>
            <a:ext cx="5236106" cy="1568276"/>
          </a:xfrm>
        </p:spPr>
        <p:txBody>
          <a:bodyPr>
            <a:normAutofit fontScale="47500" lnSpcReduction="20000"/>
          </a:bodyPr>
          <a:lstStyle/>
          <a:p>
            <a:pPr marL="457200" lvl="1" indent="0">
              <a:lnSpc>
                <a:spcPct val="150000"/>
              </a:lnSpc>
              <a:buNone/>
              <a:defRPr/>
            </a:pPr>
            <a:r>
              <a:rPr lang="en-GB" sz="4200" dirty="0"/>
              <a:t>In the short term there are five areas where resources could be focused on helping to improve the current picture</a:t>
            </a:r>
          </a:p>
          <a:p>
            <a:pPr marL="0" indent="0">
              <a:buNone/>
            </a:pPr>
            <a:endParaRPr lang="en-GB" dirty="0"/>
          </a:p>
        </p:txBody>
      </p:sp>
      <p:sp>
        <p:nvSpPr>
          <p:cNvPr id="5" name="Arrow: Right 4">
            <a:extLst>
              <a:ext uri="{FF2B5EF4-FFF2-40B4-BE49-F238E27FC236}">
                <a16:creationId xmlns:a16="http://schemas.microsoft.com/office/drawing/2014/main" id="{8F74DDB9-6921-4384-AAD6-038A222EA5FF}"/>
              </a:ext>
            </a:extLst>
          </p:cNvPr>
          <p:cNvSpPr/>
          <p:nvPr/>
        </p:nvSpPr>
        <p:spPr>
          <a:xfrm>
            <a:off x="4671753" y="3499658"/>
            <a:ext cx="914400" cy="309929"/>
          </a:xfrm>
          <a:prstGeom prst="rightArrow">
            <a:avLst/>
          </a:prstGeom>
          <a:solidFill>
            <a:srgbClr val="28BA7B"/>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Arrow: Left 16">
            <a:extLst>
              <a:ext uri="{FF2B5EF4-FFF2-40B4-BE49-F238E27FC236}">
                <a16:creationId xmlns:a16="http://schemas.microsoft.com/office/drawing/2014/main" id="{35F7EE9E-B284-4360-8CEE-37DA59503B95}"/>
              </a:ext>
            </a:extLst>
          </p:cNvPr>
          <p:cNvSpPr/>
          <p:nvPr/>
        </p:nvSpPr>
        <p:spPr>
          <a:xfrm>
            <a:off x="5888872" y="2916908"/>
            <a:ext cx="1359826" cy="1475428"/>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Content Placeholder 6">
            <a:extLst>
              <a:ext uri="{FF2B5EF4-FFF2-40B4-BE49-F238E27FC236}">
                <a16:creationId xmlns:a16="http://schemas.microsoft.com/office/drawing/2014/main" id="{20F16816-7ECA-4606-B4E2-FF228ED3FA66}"/>
              </a:ext>
            </a:extLst>
          </p:cNvPr>
          <p:cNvSpPr txBox="1">
            <a:spLocks/>
          </p:cNvSpPr>
          <p:nvPr/>
        </p:nvSpPr>
        <p:spPr>
          <a:xfrm>
            <a:off x="6170593" y="843623"/>
            <a:ext cx="5616563" cy="132556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1" indent="0">
              <a:lnSpc>
                <a:spcPct val="150000"/>
              </a:lnSpc>
              <a:buFont typeface="Arial" panose="020B0604020202020204" pitchFamily="34" charset="0"/>
              <a:buNone/>
              <a:defRPr/>
            </a:pPr>
            <a:r>
              <a:rPr lang="en-GB" sz="2000" dirty="0"/>
              <a:t>At present the barriers outweigh the enablers in effectively building social care research capacity within Wessex</a:t>
            </a:r>
          </a:p>
        </p:txBody>
      </p:sp>
      <p:sp>
        <p:nvSpPr>
          <p:cNvPr id="6" name="Title 1">
            <a:extLst>
              <a:ext uri="{FF2B5EF4-FFF2-40B4-BE49-F238E27FC236}">
                <a16:creationId xmlns:a16="http://schemas.microsoft.com/office/drawing/2014/main" id="{34145172-0858-EB6A-C31F-5DA36A35F45C}"/>
              </a:ext>
            </a:extLst>
          </p:cNvPr>
          <p:cNvSpPr txBox="1">
            <a:spLocks/>
          </p:cNvSpPr>
          <p:nvPr/>
        </p:nvSpPr>
        <p:spPr>
          <a:xfrm>
            <a:off x="163945"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r>
              <a:rPr lang="en-GB"/>
              <a:t>What our data shows</a:t>
            </a:r>
            <a:endParaRPr lang="en-GB" dirty="0"/>
          </a:p>
        </p:txBody>
      </p:sp>
    </p:spTree>
    <p:extLst>
      <p:ext uri="{BB962C8B-B14F-4D97-AF65-F5344CB8AC3E}">
        <p14:creationId xmlns:p14="http://schemas.microsoft.com/office/powerpoint/2010/main" val="2811711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Areas to focus on</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lvl="0" indent="0">
              <a:buNone/>
            </a:pPr>
            <a:r>
              <a:rPr lang="en-GB" dirty="0"/>
              <a:t>1. Contact</a:t>
            </a:r>
          </a:p>
          <a:p>
            <a:pPr lvl="0"/>
            <a:r>
              <a:rPr lang="en-GB" dirty="0"/>
              <a:t>In an incredibly busy and stressful environment practitioners might not be in receipt of information or opportunities which are sent through traditional internal email systems or reside on static websites. </a:t>
            </a:r>
          </a:p>
          <a:p>
            <a:pPr lvl="0"/>
            <a:r>
              <a:rPr lang="en-GB" dirty="0"/>
              <a:t>These messages do not always get through to reach them.</a:t>
            </a:r>
          </a:p>
        </p:txBody>
      </p:sp>
    </p:spTree>
    <p:extLst>
      <p:ext uri="{BB962C8B-B14F-4D97-AF65-F5344CB8AC3E}">
        <p14:creationId xmlns:p14="http://schemas.microsoft.com/office/powerpoint/2010/main" val="318298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Areas to focus on (2)</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buNone/>
            </a:pPr>
            <a:r>
              <a:rPr lang="en-GB" dirty="0"/>
              <a:t>2. Encouragement</a:t>
            </a:r>
          </a:p>
          <a:p>
            <a:r>
              <a:rPr lang="en-GB" dirty="0"/>
              <a:t>LAs and senior management need more encouragement to view research as an essential, integral part of the social care sector (whether through pathways for career development, allowing time for research to take place and promoting embedding research into practice), not as a solely academic pursuit or luxury. </a:t>
            </a:r>
          </a:p>
          <a:p>
            <a:r>
              <a:rPr lang="en-GB" dirty="0"/>
              <a:t>This should not be seen as a theoretical ambition or an empty voice which is verbalised but then ignored.</a:t>
            </a:r>
          </a:p>
        </p:txBody>
      </p:sp>
    </p:spTree>
    <p:extLst>
      <p:ext uri="{BB962C8B-B14F-4D97-AF65-F5344CB8AC3E}">
        <p14:creationId xmlns:p14="http://schemas.microsoft.com/office/powerpoint/2010/main" val="3746966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Areas to focus on (3)</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buNone/>
            </a:pPr>
            <a:r>
              <a:rPr lang="en-GB" dirty="0"/>
              <a:t>3. Support (Applications)</a:t>
            </a:r>
          </a:p>
          <a:p>
            <a:r>
              <a:rPr lang="en-GB" dirty="0"/>
              <a:t>Practitioners interested in Fellowship/LA SPARC applications would benefit from more support before and during the process. </a:t>
            </a:r>
          </a:p>
          <a:p>
            <a:pPr marL="0" indent="0">
              <a:buNone/>
            </a:pPr>
            <a:br>
              <a:rPr lang="en-GB" dirty="0"/>
            </a:br>
            <a:r>
              <a:rPr lang="en-GB" dirty="0"/>
              <a:t>4. Support (General)</a:t>
            </a:r>
          </a:p>
          <a:p>
            <a:r>
              <a:rPr lang="en-GB" dirty="0"/>
              <a:t>Research positive practitioners exist at all levels in LAs and would benefit from more support.</a:t>
            </a:r>
          </a:p>
        </p:txBody>
      </p:sp>
    </p:spTree>
    <p:extLst>
      <p:ext uri="{BB962C8B-B14F-4D97-AF65-F5344CB8AC3E}">
        <p14:creationId xmlns:p14="http://schemas.microsoft.com/office/powerpoint/2010/main" val="2964881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Areas to focus on (4)</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buNone/>
            </a:pPr>
            <a:r>
              <a:rPr lang="en-GB" dirty="0"/>
              <a:t>5. Improvements to practitioner research training</a:t>
            </a:r>
          </a:p>
          <a:p>
            <a:r>
              <a:rPr lang="en-GB" dirty="0"/>
              <a:t>Practitioners who had not been sufficiently educated about research might not have an appreciation of its value to their practice and lack knowledge and skills to conduct research in practice. </a:t>
            </a:r>
          </a:p>
          <a:p>
            <a:pPr marL="0" indent="0">
              <a:buNone/>
            </a:pPr>
            <a:br>
              <a:rPr lang="en-GB" dirty="0"/>
            </a:br>
            <a:endParaRPr lang="en-GB" dirty="0"/>
          </a:p>
        </p:txBody>
      </p:sp>
    </p:spTree>
    <p:extLst>
      <p:ext uri="{BB962C8B-B14F-4D97-AF65-F5344CB8AC3E}">
        <p14:creationId xmlns:p14="http://schemas.microsoft.com/office/powerpoint/2010/main" val="730194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a:bodyPr>
          <a:lstStyle/>
          <a:p>
            <a:pPr marL="457200" lvl="1" indent="0">
              <a:lnSpc>
                <a:spcPct val="150000"/>
              </a:lnSpc>
              <a:buNone/>
              <a:defRPr/>
            </a:pPr>
            <a:r>
              <a:rPr lang="en-GB" sz="2800" dirty="0"/>
              <a:t>1. Contact</a:t>
            </a:r>
          </a:p>
          <a:p>
            <a:pPr lvl="1">
              <a:lnSpc>
                <a:spcPct val="150000"/>
              </a:lnSpc>
              <a:defRPr/>
            </a:pPr>
            <a:r>
              <a:rPr lang="en-GB" sz="2200" dirty="0"/>
              <a:t>Consider the current use of social media by the NIHR (such as Facebook and LinkedIn) to raise awareness of Wessex wide research funding opportunities and scholarships via direct contact with social care staff (in addition to traditional email pathways), which might provide alternative channels for reaching intended targets.</a:t>
            </a:r>
          </a:p>
        </p:txBody>
      </p:sp>
    </p:spTree>
    <p:extLst>
      <p:ext uri="{BB962C8B-B14F-4D97-AF65-F5344CB8AC3E}">
        <p14:creationId xmlns:p14="http://schemas.microsoft.com/office/powerpoint/2010/main" val="1239438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 (2)</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lnSpcReduction="10000"/>
          </a:bodyPr>
          <a:lstStyle/>
          <a:p>
            <a:pPr marL="0" lvl="0" indent="0">
              <a:lnSpc>
                <a:spcPct val="150000"/>
              </a:lnSpc>
              <a:buNone/>
              <a:defRPr/>
            </a:pPr>
            <a:r>
              <a:rPr lang="en-GB" sz="2600" dirty="0"/>
              <a:t>2. Encouragement</a:t>
            </a:r>
          </a:p>
          <a:p>
            <a:pPr>
              <a:lnSpc>
                <a:spcPct val="150000"/>
              </a:lnSpc>
              <a:defRPr/>
            </a:pPr>
            <a:r>
              <a:rPr lang="en-GB" sz="1800">
                <a:effectLst/>
                <a:latin typeface="PT Sans" panose="020B0503020203020204" pitchFamily="34" charset="0"/>
                <a:ea typeface="PT Sans" panose="020B0503020203020204" pitchFamily="34" charset="0"/>
                <a:cs typeface="Times New Roman" panose="02020603050405020304" pitchFamily="18" charset="0"/>
              </a:rPr>
              <a:t>Consider </a:t>
            </a:r>
            <a:r>
              <a:rPr lang="en-GB" sz="1800" dirty="0">
                <a:effectLst/>
                <a:latin typeface="PT Sans" panose="020B0503020203020204" pitchFamily="34" charset="0"/>
                <a:ea typeface="PT Sans" panose="020B0503020203020204" pitchFamily="34" charset="0"/>
                <a:cs typeface="Times New Roman" panose="02020603050405020304" pitchFamily="18" charset="0"/>
              </a:rPr>
              <a:t>sponsoring interested research champions within LAs at not just a PSW level but also with ground level practitioners to start to build a cohesive collaborative research voice.</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Consider offering to sponsor or co-fund embedded Researchers in Residence to support and promote the development of a research culture within LAs.</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Engaging with senior LA management about how they can benefit from a positive research environment and explain why research is not a luxury but an essential component.</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Sharing good practice of UK wide examples, where embedding social care research into practice has made a difference. </a:t>
            </a:r>
            <a:endParaRPr lang="en-GB" dirty="0"/>
          </a:p>
        </p:txBody>
      </p:sp>
    </p:spTree>
    <p:extLst>
      <p:ext uri="{BB962C8B-B14F-4D97-AF65-F5344CB8AC3E}">
        <p14:creationId xmlns:p14="http://schemas.microsoft.com/office/powerpoint/2010/main" val="2331578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 (3)</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fontScale="92500" lnSpcReduction="10000"/>
          </a:bodyPr>
          <a:lstStyle/>
          <a:p>
            <a:pPr marL="0" indent="0">
              <a:lnSpc>
                <a:spcPct val="150000"/>
              </a:lnSpc>
              <a:buNone/>
              <a:defRPr/>
            </a:pPr>
            <a:r>
              <a:rPr lang="en-GB" sz="2800" dirty="0">
                <a:effectLst/>
                <a:latin typeface="PT Sans" panose="020B0503020203020204" pitchFamily="34" charset="0"/>
                <a:ea typeface="PT Sans" panose="020B0503020203020204" pitchFamily="34" charset="0"/>
                <a:cs typeface="Times New Roman" panose="02020603050405020304" pitchFamily="18" charset="0"/>
              </a:rPr>
              <a:t>3. Support (Applications)</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Consider creating regular opportunities for interested practitioners to meet up with potential mentors or supervisors for Fellowship applications in an online environment (whether by online meeting, forum or questions posed via email which can then be answered in a podcast or other recorded response). </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Consider innovative ways of promotion to ensure a wide variety of practitioners are aware of the opportunities.</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Mentors/Supervisors/LA Research Champions/NIHR Representatives engaging more/interceding with senior LA management on behalf of practitioner applicants to explain tangible benefits of supporting staff members during the application process.</a:t>
            </a:r>
          </a:p>
          <a:p>
            <a:pPr marL="0" indent="0">
              <a:buNone/>
            </a:pPr>
            <a:endParaRPr lang="en-GB" dirty="0"/>
          </a:p>
        </p:txBody>
      </p:sp>
    </p:spTree>
    <p:extLst>
      <p:ext uri="{BB962C8B-B14F-4D97-AF65-F5344CB8AC3E}">
        <p14:creationId xmlns:p14="http://schemas.microsoft.com/office/powerpoint/2010/main" val="2423783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 (4)</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fontScale="92500" lnSpcReduction="10000"/>
          </a:bodyPr>
          <a:lstStyle/>
          <a:p>
            <a:pPr marL="0" indent="0">
              <a:lnSpc>
                <a:spcPct val="150000"/>
              </a:lnSpc>
              <a:buNone/>
              <a:defRPr/>
            </a:pPr>
            <a:r>
              <a:rPr lang="en-GB" sz="2800" dirty="0">
                <a:effectLst/>
                <a:latin typeface="PT Sans" panose="020B0503020203020204" pitchFamily="34" charset="0"/>
                <a:ea typeface="PT Sans" panose="020B0503020203020204" pitchFamily="34" charset="0"/>
                <a:cs typeface="Times New Roman" panose="02020603050405020304" pitchFamily="18" charset="0"/>
              </a:rPr>
              <a:t>4. Support (General)</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Consider whether the NIHR can fund temporary access to research journals currently locked off from LAs to see if this is one way of increasing interest in research articles. </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Alternatively investigate options for the NIHR to host an open access journal focusing on a range of UK social care research.</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Consider creating regular opportunities for interested practitioners to meet with researchers and other research positive practitioners in Wessex in an online environment (whether by online meeting, forum or questions posed via email which can then be answered in a podcast or other recorded response). </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Create a top up research skill module for training which could be accessed remotely.</a:t>
            </a:r>
            <a:endParaRPr lang="en-GB" dirty="0"/>
          </a:p>
        </p:txBody>
      </p:sp>
    </p:spTree>
    <p:extLst>
      <p:ext uri="{BB962C8B-B14F-4D97-AF65-F5344CB8AC3E}">
        <p14:creationId xmlns:p14="http://schemas.microsoft.com/office/powerpoint/2010/main" val="2665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Aims of this part of the seminar </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a:lnSpc>
                <a:spcPct val="150000"/>
              </a:lnSpc>
            </a:pPr>
            <a:r>
              <a:rPr lang="en-GB" dirty="0"/>
              <a:t>Provides a summary of the overall study data collected concerning social work practitioners working within the Wessex region.</a:t>
            </a:r>
          </a:p>
        </p:txBody>
      </p:sp>
    </p:spTree>
    <p:extLst>
      <p:ext uri="{BB962C8B-B14F-4D97-AF65-F5344CB8AC3E}">
        <p14:creationId xmlns:p14="http://schemas.microsoft.com/office/powerpoint/2010/main" val="1138310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D4F31-53B3-4F14-B925-0E48932D345C}"/>
              </a:ext>
            </a:extLst>
          </p:cNvPr>
          <p:cNvSpPr>
            <a:spLocks noGrp="1"/>
          </p:cNvSpPr>
          <p:nvPr>
            <p:ph type="title"/>
          </p:nvPr>
        </p:nvSpPr>
        <p:spPr/>
        <p:txBody>
          <a:bodyPr/>
          <a:lstStyle/>
          <a:p>
            <a:r>
              <a:rPr lang="en-GB" dirty="0"/>
              <a:t>Recommendations (5)</a:t>
            </a:r>
          </a:p>
        </p:txBody>
      </p:sp>
      <p:sp>
        <p:nvSpPr>
          <p:cNvPr id="7" name="Content Placeholder 6">
            <a:extLst>
              <a:ext uri="{FF2B5EF4-FFF2-40B4-BE49-F238E27FC236}">
                <a16:creationId xmlns:a16="http://schemas.microsoft.com/office/drawing/2014/main" id="{D3E76AF4-C885-4361-B930-4877C2D104CF}"/>
              </a:ext>
            </a:extLst>
          </p:cNvPr>
          <p:cNvSpPr>
            <a:spLocks noGrp="1"/>
          </p:cNvSpPr>
          <p:nvPr>
            <p:ph idx="1"/>
          </p:nvPr>
        </p:nvSpPr>
        <p:spPr/>
        <p:txBody>
          <a:bodyPr>
            <a:normAutofit/>
          </a:bodyPr>
          <a:lstStyle/>
          <a:p>
            <a:pPr marL="0" indent="0">
              <a:lnSpc>
                <a:spcPct val="150000"/>
              </a:lnSpc>
              <a:buNone/>
              <a:defRPr/>
            </a:pPr>
            <a:r>
              <a:rPr lang="en-GB" dirty="0">
                <a:effectLst/>
                <a:latin typeface="PT Sans" panose="020B0503020203020204" pitchFamily="34" charset="0"/>
                <a:ea typeface="PT Sans" panose="020B0503020203020204" pitchFamily="34" charset="0"/>
                <a:cs typeface="Times New Roman" panose="02020603050405020304" pitchFamily="18" charset="0"/>
              </a:rPr>
              <a:t>5. Improvements to practitioner research training</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Investigate regional HEI and non-HEI training provision and elements of research included (at Apprenticeship, Foundation, Degree, Masters levels) to see if when mapped they need to be revised or can be expanded.</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Lobby for more research elements to be included in annual professional registration for social workers and other health care professionals working in the social care sector going forward.</a:t>
            </a:r>
          </a:p>
          <a:p>
            <a:pPr>
              <a:lnSpc>
                <a:spcPct val="150000"/>
              </a:lnSpc>
              <a:defRPr/>
            </a:pPr>
            <a:r>
              <a:rPr lang="en-GB" sz="1800" dirty="0">
                <a:effectLst/>
                <a:latin typeface="PT Sans" panose="020B0503020203020204" pitchFamily="34" charset="0"/>
                <a:ea typeface="PT Sans" panose="020B0503020203020204" pitchFamily="34" charset="0"/>
                <a:cs typeface="Times New Roman" panose="02020603050405020304" pitchFamily="18" charset="0"/>
              </a:rPr>
              <a:t>Initiate scoping and development of social care research skills modules by HEIs which can be used for basic training, or as a refresher (online or face-to-face) – see also </a:t>
            </a:r>
            <a:r>
              <a:rPr lang="en-GB" sz="1800" i="1" dirty="0">
                <a:effectLst/>
                <a:latin typeface="PT Sans" panose="020B0503020203020204" pitchFamily="34" charset="0"/>
                <a:ea typeface="PT Sans" panose="020B0503020203020204" pitchFamily="34" charset="0"/>
                <a:cs typeface="Times New Roman" panose="02020603050405020304" pitchFamily="18" charset="0"/>
              </a:rPr>
              <a:t>4. Support (General)</a:t>
            </a:r>
            <a:r>
              <a:rPr lang="en-GB" sz="1800" dirty="0">
                <a:effectLst/>
                <a:latin typeface="PT Sans" panose="020B0503020203020204" pitchFamily="34" charset="0"/>
                <a:ea typeface="PT Sans" panose="020B0503020203020204" pitchFamily="34" charset="0"/>
                <a:cs typeface="Times New Roman" panose="02020603050405020304" pitchFamily="18" charset="0"/>
              </a:rPr>
              <a:t>.</a:t>
            </a:r>
          </a:p>
        </p:txBody>
      </p:sp>
    </p:spTree>
    <p:extLst>
      <p:ext uri="{BB962C8B-B14F-4D97-AF65-F5344CB8AC3E}">
        <p14:creationId xmlns:p14="http://schemas.microsoft.com/office/powerpoint/2010/main" val="1785320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Disclaimer and use of data</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a:lnSpc>
                <a:spcPct val="150000"/>
              </a:lnSpc>
            </a:pPr>
            <a:r>
              <a:rPr lang="en-GB" dirty="0"/>
              <a:t>The views expressed are those of the author(s) and not necessarily those of the NIHR or CRN Wessex.</a:t>
            </a:r>
            <a:br>
              <a:rPr lang="en-GB" dirty="0"/>
            </a:br>
            <a:endParaRPr lang="en-GB" dirty="0"/>
          </a:p>
          <a:p>
            <a:pPr>
              <a:lnSpc>
                <a:spcPct val="150000"/>
              </a:lnSpc>
            </a:pPr>
            <a:r>
              <a:rPr lang="en-GB" dirty="0"/>
              <a:t>Higher Education Institute (HEI) data used within this report focuses on the role of practitioners and where the worlds of HEIs and Practitioners cross-over. </a:t>
            </a:r>
          </a:p>
          <a:p>
            <a:pPr>
              <a:lnSpc>
                <a:spcPct val="150000"/>
              </a:lnSpc>
            </a:pPr>
            <a:endParaRPr lang="en-GB" dirty="0"/>
          </a:p>
        </p:txBody>
      </p:sp>
    </p:spTree>
    <p:extLst>
      <p:ext uri="{BB962C8B-B14F-4D97-AF65-F5344CB8AC3E}">
        <p14:creationId xmlns:p14="http://schemas.microsoft.com/office/powerpoint/2010/main" val="1605959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16299D-3A89-48ED-86E0-94CC0C4B0C82}"/>
              </a:ext>
            </a:extLst>
          </p:cNvPr>
          <p:cNvSpPr>
            <a:spLocks noGrp="1"/>
          </p:cNvSpPr>
          <p:nvPr>
            <p:ph idx="1"/>
          </p:nvPr>
        </p:nvSpPr>
        <p:spPr>
          <a:xfrm>
            <a:off x="773545" y="1871202"/>
            <a:ext cx="10515600" cy="4351338"/>
          </a:xfrm>
        </p:spPr>
        <p:txBody>
          <a:bodyPr>
            <a:noAutofit/>
          </a:bodyPr>
          <a:lstStyle/>
          <a:p>
            <a:pPr>
              <a:lnSpc>
                <a:spcPct val="150000"/>
              </a:lnSpc>
            </a:pPr>
            <a:r>
              <a:rPr lang="en-GB" sz="2400" dirty="0"/>
              <a:t>The authors wish to thank all participants who took part in the online survey and gave up their time to be interviewed.</a:t>
            </a:r>
            <a:endParaRPr lang="en-GB" sz="2400" i="1" dirty="0">
              <a:effectLst/>
              <a:ea typeface="Calibri" panose="020F0502020204030204" pitchFamily="34" charset="0"/>
              <a:cs typeface="Times New Roman" panose="02020603050405020304" pitchFamily="18" charset="0"/>
            </a:endParaRPr>
          </a:p>
          <a:p>
            <a:pPr marL="0" indent="0">
              <a:buNone/>
            </a:pPr>
            <a:endParaRPr lang="en-GB" sz="2400" dirty="0">
              <a:ea typeface="Calibri" panose="020F0502020204030204" pitchFamily="34" charset="0"/>
              <a:cs typeface="Times New Roman" panose="02020603050405020304" pitchFamily="18" charset="0"/>
            </a:endParaRPr>
          </a:p>
          <a:p>
            <a:r>
              <a:rPr lang="en-GB" sz="2400" dirty="0">
                <a:effectLst/>
                <a:ea typeface="Calibri" panose="020F0502020204030204" pitchFamily="34" charset="0"/>
                <a:cs typeface="Times New Roman" panose="02020603050405020304" pitchFamily="18" charset="0"/>
              </a:rPr>
              <a:t>This work was supported by the </a:t>
            </a:r>
            <a:r>
              <a:rPr lang="en-GB" sz="2400" kern="1800" dirty="0">
                <a:effectLst/>
                <a:ea typeface="Times New Roman" panose="02020603050405020304" pitchFamily="18" charset="0"/>
                <a:cs typeface="Calibri" panose="020F0502020204030204" pitchFamily="34" charset="0"/>
              </a:rPr>
              <a:t>Clinical Research Network (CRN) Wessex.</a:t>
            </a:r>
          </a:p>
          <a:p>
            <a:pPr marL="0" indent="0">
              <a:buNone/>
            </a:pPr>
            <a:endParaRPr lang="en-GB" sz="2400" kern="1800" dirty="0">
              <a:ea typeface="Calibri" panose="020F0502020204030204" pitchFamily="34" charset="0"/>
              <a:cs typeface="Calibri" panose="020F0502020204030204" pitchFamily="34" charset="0"/>
            </a:endParaRPr>
          </a:p>
          <a:p>
            <a:pPr marL="0" indent="0">
              <a:buNone/>
            </a:pPr>
            <a:endParaRPr lang="en-GB" sz="2400" kern="1800" dirty="0">
              <a:effectLst/>
              <a:ea typeface="Calibri" panose="020F0502020204030204" pitchFamily="34" charset="0"/>
              <a:cs typeface="Calibri" panose="020F0502020204030204" pitchFamily="34" charset="0"/>
            </a:endParaRPr>
          </a:p>
          <a:p>
            <a:pPr marL="0" indent="0">
              <a:buNone/>
            </a:pPr>
            <a:endParaRPr lang="en-GB" sz="2400" dirty="0">
              <a:cs typeface="Arial" panose="020B0604020202020204" pitchFamily="34" charset="0"/>
            </a:endParaRPr>
          </a:p>
          <a:p>
            <a:pPr marL="0" indent="0">
              <a:buNone/>
            </a:pPr>
            <a:endParaRPr lang="en-GB" sz="2400" dirty="0">
              <a:cs typeface="Arial" panose="020B0604020202020204" pitchFamily="34" charset="0"/>
            </a:endParaRPr>
          </a:p>
        </p:txBody>
      </p:sp>
      <p:sp>
        <p:nvSpPr>
          <p:cNvPr id="4" name="Title 1">
            <a:extLst>
              <a:ext uri="{FF2B5EF4-FFF2-40B4-BE49-F238E27FC236}">
                <a16:creationId xmlns:a16="http://schemas.microsoft.com/office/drawing/2014/main" id="{0C1C9BF5-9611-5885-165B-56A8A9943974}"/>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CC0066"/>
                </a:solidFill>
                <a:latin typeface="Bahnschrift" panose="020B0502040204020203" pitchFamily="34" charset="0"/>
                <a:ea typeface="+mj-ea"/>
                <a:cs typeface="+mj-cs"/>
              </a:defRPr>
            </a:lvl1pPr>
          </a:lstStyle>
          <a:p>
            <a:r>
              <a:rPr lang="en-GB" dirty="0"/>
              <a:t>Acknowledgements and funding</a:t>
            </a:r>
          </a:p>
        </p:txBody>
      </p:sp>
      <p:pic>
        <p:nvPicPr>
          <p:cNvPr id="2" name="Picture 1" descr="Logo, company name&#10;&#10;Description automatically generated">
            <a:extLst>
              <a:ext uri="{FF2B5EF4-FFF2-40B4-BE49-F238E27FC236}">
                <a16:creationId xmlns:a16="http://schemas.microsoft.com/office/drawing/2014/main" id="{018E8427-FF2F-959D-D9B2-596DA405C606}"/>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773545" y="4046871"/>
            <a:ext cx="3547745" cy="899160"/>
          </a:xfrm>
          <a:prstGeom prst="rect">
            <a:avLst/>
          </a:prstGeom>
        </p:spPr>
      </p:pic>
    </p:spTree>
    <p:extLst>
      <p:ext uri="{BB962C8B-B14F-4D97-AF65-F5344CB8AC3E}">
        <p14:creationId xmlns:p14="http://schemas.microsoft.com/office/powerpoint/2010/main" val="75731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Aims of the project</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marL="0" indent="0">
              <a:lnSpc>
                <a:spcPct val="150000"/>
              </a:lnSpc>
              <a:buNone/>
            </a:pPr>
            <a:r>
              <a:rPr lang="en-GB" dirty="0"/>
              <a:t>Develop a better understanding of the:</a:t>
            </a:r>
          </a:p>
          <a:p>
            <a:pPr lvl="1">
              <a:lnSpc>
                <a:spcPct val="150000"/>
              </a:lnSpc>
            </a:pPr>
            <a:r>
              <a:rPr lang="en-GB" dirty="0"/>
              <a:t>Challenges of building capacity to undertake social care research in the Wessex region (Dorset, South Wiltshire, Hampshire and the Isle of Wight) </a:t>
            </a:r>
          </a:p>
          <a:p>
            <a:pPr lvl="1">
              <a:lnSpc>
                <a:spcPct val="150000"/>
              </a:lnSpc>
            </a:pPr>
            <a:r>
              <a:rPr lang="en-GB" dirty="0"/>
              <a:t>Opportunities for building research engagement and capacity</a:t>
            </a:r>
          </a:p>
        </p:txBody>
      </p:sp>
    </p:spTree>
    <p:extLst>
      <p:ext uri="{BB962C8B-B14F-4D97-AF65-F5344CB8AC3E}">
        <p14:creationId xmlns:p14="http://schemas.microsoft.com/office/powerpoint/2010/main" val="2364796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Overview in brief </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515600" cy="3590437"/>
          </a:xfrm>
        </p:spPr>
        <p:txBody>
          <a:bodyPr>
            <a:noAutofit/>
          </a:bodyPr>
          <a:lstStyle/>
          <a:p>
            <a:pPr>
              <a:lnSpc>
                <a:spcPct val="150000"/>
              </a:lnSpc>
            </a:pPr>
            <a:r>
              <a:rPr lang="en-GB" dirty="0"/>
              <a:t>This presentation focuses on the enablers and barriers to building social care research capacity facing practitioners in Wessex.</a:t>
            </a:r>
          </a:p>
          <a:p>
            <a:pPr>
              <a:lnSpc>
                <a:spcPct val="150000"/>
              </a:lnSpc>
            </a:pPr>
            <a:r>
              <a:rPr lang="en-GB" dirty="0"/>
              <a:t>From the perspective of current practitioners and HEI academic staff who regularly interacted with, or had previously worked within the sector.</a:t>
            </a:r>
          </a:p>
          <a:p>
            <a:pPr>
              <a:lnSpc>
                <a:spcPct val="150000"/>
              </a:lnSpc>
            </a:pPr>
            <a:r>
              <a:rPr lang="en-GB" i="1" dirty="0"/>
              <a:t>Methodology is covered in part 3 of the presentation </a:t>
            </a:r>
          </a:p>
        </p:txBody>
      </p:sp>
    </p:spTree>
    <p:extLst>
      <p:ext uri="{BB962C8B-B14F-4D97-AF65-F5344CB8AC3E}">
        <p14:creationId xmlns:p14="http://schemas.microsoft.com/office/powerpoint/2010/main" val="3408285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Overview in brief (2)</a:t>
            </a:r>
          </a:p>
        </p:txBody>
      </p:sp>
      <p:sp>
        <p:nvSpPr>
          <p:cNvPr id="5" name="Rectangle: Rounded Corners 4">
            <a:extLst>
              <a:ext uri="{FF2B5EF4-FFF2-40B4-BE49-F238E27FC236}">
                <a16:creationId xmlns:a16="http://schemas.microsoft.com/office/drawing/2014/main" id="{8D1CE801-92FA-034E-854B-4805462543DF}"/>
              </a:ext>
            </a:extLst>
          </p:cNvPr>
          <p:cNvSpPr/>
          <p:nvPr/>
        </p:nvSpPr>
        <p:spPr>
          <a:xfrm>
            <a:off x="2247900" y="3657599"/>
            <a:ext cx="2290760" cy="1514475"/>
          </a:xfrm>
          <a:prstGeom prst="roundRect">
            <a:avLst/>
          </a:prstGeom>
          <a:solidFill>
            <a:schemeClr val="accent5">
              <a:lumMod val="60000"/>
              <a:lumOff val="40000"/>
            </a:schemeClr>
          </a:solidFill>
          <a:effectLst>
            <a:glow rad="101600">
              <a:srgbClr val="CC0066">
                <a:alpha val="6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Practitioners</a:t>
            </a:r>
          </a:p>
        </p:txBody>
      </p:sp>
      <p:sp>
        <p:nvSpPr>
          <p:cNvPr id="6" name="Rectangle: Rounded Corners 5">
            <a:extLst>
              <a:ext uri="{FF2B5EF4-FFF2-40B4-BE49-F238E27FC236}">
                <a16:creationId xmlns:a16="http://schemas.microsoft.com/office/drawing/2014/main" id="{4535ADF5-1B69-DA82-F2E8-7CF3597E889B}"/>
              </a:ext>
            </a:extLst>
          </p:cNvPr>
          <p:cNvSpPr/>
          <p:nvPr/>
        </p:nvSpPr>
        <p:spPr>
          <a:xfrm>
            <a:off x="8943974" y="3333750"/>
            <a:ext cx="2085975" cy="14097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HEI Academic Staff</a:t>
            </a:r>
          </a:p>
        </p:txBody>
      </p:sp>
      <p:sp>
        <p:nvSpPr>
          <p:cNvPr id="7" name="Isosceles Triangle 6">
            <a:extLst>
              <a:ext uri="{FF2B5EF4-FFF2-40B4-BE49-F238E27FC236}">
                <a16:creationId xmlns:a16="http://schemas.microsoft.com/office/drawing/2014/main" id="{8099F65D-9C82-60C7-9ACA-6FA5D9659FAF}"/>
              </a:ext>
            </a:extLst>
          </p:cNvPr>
          <p:cNvSpPr/>
          <p:nvPr/>
        </p:nvSpPr>
        <p:spPr>
          <a:xfrm>
            <a:off x="5736428" y="3052762"/>
            <a:ext cx="2085975" cy="2371726"/>
          </a:xfrm>
          <a:prstGeom prst="triangle">
            <a:avLst>
              <a:gd name="adj" fmla="val 48174"/>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GB" dirty="0">
                <a:solidFill>
                  <a:schemeClr val="bg1"/>
                </a:solidFill>
              </a:rPr>
              <a:t>Social</a:t>
            </a:r>
          </a:p>
          <a:p>
            <a:pPr algn="ctr"/>
            <a:r>
              <a:rPr lang="en-GB" dirty="0">
                <a:solidFill>
                  <a:schemeClr val="bg1"/>
                </a:solidFill>
              </a:rPr>
              <a:t>Care</a:t>
            </a:r>
          </a:p>
          <a:p>
            <a:pPr algn="ctr"/>
            <a:r>
              <a:rPr lang="en-GB" dirty="0">
                <a:solidFill>
                  <a:schemeClr val="bg1"/>
                </a:solidFill>
              </a:rPr>
              <a:t>Research</a:t>
            </a:r>
          </a:p>
        </p:txBody>
      </p:sp>
      <p:sp>
        <p:nvSpPr>
          <p:cNvPr id="8" name="Arrow: Right 7">
            <a:extLst>
              <a:ext uri="{FF2B5EF4-FFF2-40B4-BE49-F238E27FC236}">
                <a16:creationId xmlns:a16="http://schemas.microsoft.com/office/drawing/2014/main" id="{98ADBAAC-0CFF-2C79-3DE2-DFC592D777E0}"/>
              </a:ext>
            </a:extLst>
          </p:cNvPr>
          <p:cNvSpPr/>
          <p:nvPr/>
        </p:nvSpPr>
        <p:spPr>
          <a:xfrm>
            <a:off x="4783928" y="3790950"/>
            <a:ext cx="952500" cy="323850"/>
          </a:xfrm>
          <a:prstGeom prst="rightArrow">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9" name="Arrow: Right 8">
            <a:extLst>
              <a:ext uri="{FF2B5EF4-FFF2-40B4-BE49-F238E27FC236}">
                <a16:creationId xmlns:a16="http://schemas.microsoft.com/office/drawing/2014/main" id="{E3DF64C2-4C41-D0A9-DC7C-79926A0E9226}"/>
              </a:ext>
            </a:extLst>
          </p:cNvPr>
          <p:cNvSpPr/>
          <p:nvPr/>
        </p:nvSpPr>
        <p:spPr>
          <a:xfrm flipH="1">
            <a:off x="7681909" y="4238625"/>
            <a:ext cx="952500" cy="323850"/>
          </a:xfrm>
          <a:prstGeom prst="rightArrow">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10" name="Arrow: U-Turn 9">
            <a:extLst>
              <a:ext uri="{FF2B5EF4-FFF2-40B4-BE49-F238E27FC236}">
                <a16:creationId xmlns:a16="http://schemas.microsoft.com/office/drawing/2014/main" id="{A774A489-7E89-8630-A28E-3D4E7B3E0B38}"/>
              </a:ext>
            </a:extLst>
          </p:cNvPr>
          <p:cNvSpPr/>
          <p:nvPr/>
        </p:nvSpPr>
        <p:spPr>
          <a:xfrm>
            <a:off x="2247896" y="2770582"/>
            <a:ext cx="8782050" cy="571500"/>
          </a:xfrm>
          <a:prstGeom prst="utur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solidFill>
                <a:schemeClr val="tx1"/>
              </a:solidFill>
            </a:endParaRPr>
          </a:p>
        </p:txBody>
      </p:sp>
      <p:sp>
        <p:nvSpPr>
          <p:cNvPr id="11" name="Arrow: U-Turn 10">
            <a:extLst>
              <a:ext uri="{FF2B5EF4-FFF2-40B4-BE49-F238E27FC236}">
                <a16:creationId xmlns:a16="http://schemas.microsoft.com/office/drawing/2014/main" id="{2F8623C8-D469-1934-961C-A8792C46E261}"/>
              </a:ext>
            </a:extLst>
          </p:cNvPr>
          <p:cNvSpPr/>
          <p:nvPr/>
        </p:nvSpPr>
        <p:spPr>
          <a:xfrm flipH="1" flipV="1">
            <a:off x="2247896" y="5135168"/>
            <a:ext cx="8782051" cy="571500"/>
          </a:xfrm>
          <a:prstGeom prst="utur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solidFill>
                <a:schemeClr val="tx1"/>
              </a:solidFill>
            </a:endParaRPr>
          </a:p>
        </p:txBody>
      </p:sp>
      <p:sp>
        <p:nvSpPr>
          <p:cNvPr id="12" name="Content Placeholder 2">
            <a:extLst>
              <a:ext uri="{FF2B5EF4-FFF2-40B4-BE49-F238E27FC236}">
                <a16:creationId xmlns:a16="http://schemas.microsoft.com/office/drawing/2014/main" id="{B076CC3F-FAFB-D0AC-9A90-67799809DE46}"/>
              </a:ext>
            </a:extLst>
          </p:cNvPr>
          <p:cNvSpPr>
            <a:spLocks noGrp="1"/>
          </p:cNvSpPr>
          <p:nvPr>
            <p:ph idx="1"/>
          </p:nvPr>
        </p:nvSpPr>
        <p:spPr>
          <a:xfrm>
            <a:off x="838200" y="1690688"/>
            <a:ext cx="10515600" cy="3590437"/>
          </a:xfrm>
        </p:spPr>
        <p:txBody>
          <a:bodyPr>
            <a:noAutofit/>
          </a:bodyPr>
          <a:lstStyle/>
          <a:p>
            <a:pPr lvl="0"/>
            <a:r>
              <a:rPr lang="en-GB" dirty="0"/>
              <a:t>Putting yourself into the place of the participants….</a:t>
            </a:r>
          </a:p>
        </p:txBody>
      </p:sp>
    </p:spTree>
    <p:extLst>
      <p:ext uri="{BB962C8B-B14F-4D97-AF65-F5344CB8AC3E}">
        <p14:creationId xmlns:p14="http://schemas.microsoft.com/office/powerpoint/2010/main" val="191579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Literature</a:t>
            </a:r>
          </a:p>
        </p:txBody>
      </p:sp>
      <p:sp>
        <p:nvSpPr>
          <p:cNvPr id="3" name="Content Placeholder 2">
            <a:extLst>
              <a:ext uri="{FF2B5EF4-FFF2-40B4-BE49-F238E27FC236}">
                <a16:creationId xmlns:a16="http://schemas.microsoft.com/office/drawing/2014/main" id="{6B5008BE-7248-47E8-977D-5BEC54DB54A3}"/>
              </a:ext>
            </a:extLst>
          </p:cNvPr>
          <p:cNvSpPr>
            <a:spLocks noGrp="1"/>
          </p:cNvSpPr>
          <p:nvPr>
            <p:ph idx="1"/>
          </p:nvPr>
        </p:nvSpPr>
        <p:spPr>
          <a:xfrm>
            <a:off x="838200" y="1690688"/>
            <a:ext cx="10401300" cy="3590437"/>
          </a:xfrm>
        </p:spPr>
        <p:txBody>
          <a:bodyPr>
            <a:noAutofit/>
          </a:bodyPr>
          <a:lstStyle/>
          <a:p>
            <a:pPr marL="0" indent="0">
              <a:lnSpc>
                <a:spcPct val="150000"/>
              </a:lnSpc>
              <a:buNone/>
            </a:pPr>
            <a:r>
              <a:rPr lang="en-GB" dirty="0"/>
              <a:t>1994</a:t>
            </a:r>
          </a:p>
          <a:p>
            <a:pPr marL="0" indent="0">
              <a:lnSpc>
                <a:spcPct val="150000"/>
              </a:lnSpc>
              <a:buNone/>
            </a:pPr>
            <a:r>
              <a:rPr lang="en-GB" sz="2000" dirty="0"/>
              <a:t>A Department of Health strategy document on research and development in Social Services – the Gilbert report - identified weak links between research in a context of evidence-based practice. </a:t>
            </a:r>
            <a:endParaRPr lang="en-GB" sz="2000" i="1" dirty="0"/>
          </a:p>
        </p:txBody>
      </p:sp>
    </p:spTree>
    <p:extLst>
      <p:ext uri="{BB962C8B-B14F-4D97-AF65-F5344CB8AC3E}">
        <p14:creationId xmlns:p14="http://schemas.microsoft.com/office/powerpoint/2010/main" val="410006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21F78-6839-4537-8EB1-7EB3808319EA}"/>
              </a:ext>
            </a:extLst>
          </p:cNvPr>
          <p:cNvSpPr>
            <a:spLocks noGrp="1"/>
          </p:cNvSpPr>
          <p:nvPr>
            <p:ph type="title"/>
          </p:nvPr>
        </p:nvSpPr>
        <p:spPr/>
        <p:txBody>
          <a:bodyPr/>
          <a:lstStyle/>
          <a:p>
            <a:r>
              <a:rPr lang="en-GB" dirty="0"/>
              <a:t>Literature (2)</a:t>
            </a:r>
          </a:p>
        </p:txBody>
      </p:sp>
      <p:sp>
        <p:nvSpPr>
          <p:cNvPr id="4" name="Content Placeholder 2">
            <a:extLst>
              <a:ext uri="{FF2B5EF4-FFF2-40B4-BE49-F238E27FC236}">
                <a16:creationId xmlns:a16="http://schemas.microsoft.com/office/drawing/2014/main" id="{FDD897FE-0F2F-1CBD-DE58-65ACE75F390B}"/>
              </a:ext>
            </a:extLst>
          </p:cNvPr>
          <p:cNvSpPr txBox="1">
            <a:spLocks/>
          </p:cNvSpPr>
          <p:nvPr/>
        </p:nvSpPr>
        <p:spPr>
          <a:xfrm>
            <a:off x="838199" y="1633781"/>
            <a:ext cx="10810875" cy="359043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0"/>
              </a:spcBef>
              <a:spcAft>
                <a:spcPts val="1200"/>
              </a:spcAft>
              <a:buFont typeface="Arial" panose="020B0604020202020204" pitchFamily="34" charset="0"/>
              <a:buChar char="•"/>
              <a:defRPr sz="2800" kern="1200">
                <a:solidFill>
                  <a:srgbClr val="005772"/>
                </a:solidFill>
                <a:latin typeface="Trebuchet MS" panose="020B0603020202020204" pitchFamily="34" charset="0"/>
                <a:ea typeface="+mn-ea"/>
                <a:cs typeface="+mn-cs"/>
              </a:defRPr>
            </a:lvl1pPr>
            <a:lvl2pPr marL="685800" indent="-228600" algn="l" defTabSz="914400" rtl="0" eaLnBrk="1" latinLnBrk="0" hangingPunct="1">
              <a:lnSpc>
                <a:spcPct val="90000"/>
              </a:lnSpc>
              <a:spcBef>
                <a:spcPts val="0"/>
              </a:spcBef>
              <a:spcAft>
                <a:spcPts val="1200"/>
              </a:spcAft>
              <a:buFont typeface="Arial" panose="020B0604020202020204" pitchFamily="34" charset="0"/>
              <a:buChar char="•"/>
              <a:defRPr sz="2400" kern="1200">
                <a:solidFill>
                  <a:srgbClr val="005772"/>
                </a:solidFill>
                <a:latin typeface="Trebuchet MS" panose="020B0603020202020204" pitchFamily="34" charset="0"/>
                <a:ea typeface="+mn-ea"/>
                <a:cs typeface="+mn-cs"/>
              </a:defRPr>
            </a:lvl2pPr>
            <a:lvl3pPr marL="1143000" indent="-228600" algn="l" defTabSz="914400" rtl="0" eaLnBrk="1" latinLnBrk="0" hangingPunct="1">
              <a:lnSpc>
                <a:spcPct val="90000"/>
              </a:lnSpc>
              <a:spcBef>
                <a:spcPts val="0"/>
              </a:spcBef>
              <a:spcAft>
                <a:spcPts val="1200"/>
              </a:spcAft>
              <a:buFont typeface="Arial" panose="020B0604020202020204" pitchFamily="34" charset="0"/>
              <a:buChar char="•"/>
              <a:defRPr sz="2000" kern="1200">
                <a:solidFill>
                  <a:srgbClr val="005772"/>
                </a:solidFill>
                <a:latin typeface="Trebuchet MS" panose="020B0603020202020204" pitchFamily="34" charset="0"/>
                <a:ea typeface="+mn-ea"/>
                <a:cs typeface="+mn-cs"/>
              </a:defRPr>
            </a:lvl3pPr>
            <a:lvl4pPr marL="16002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4pPr>
            <a:lvl5pPr marL="2057400" indent="-228600" algn="l" defTabSz="914400" rtl="0" eaLnBrk="1" latinLnBrk="0" hangingPunct="1">
              <a:lnSpc>
                <a:spcPct val="90000"/>
              </a:lnSpc>
              <a:spcBef>
                <a:spcPts val="0"/>
              </a:spcBef>
              <a:spcAft>
                <a:spcPts val="1200"/>
              </a:spcAft>
              <a:buFont typeface="Arial" panose="020B0604020202020204" pitchFamily="34" charset="0"/>
              <a:buChar char="•"/>
              <a:defRPr sz="1800" kern="1200">
                <a:solidFill>
                  <a:srgbClr val="005772"/>
                </a:solidFill>
                <a:latin typeface="Trebuchet MS" panose="020B0603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buNone/>
            </a:pPr>
            <a:r>
              <a:rPr lang="en-GB" dirty="0"/>
              <a:t>2020</a:t>
            </a:r>
          </a:p>
          <a:p>
            <a:pPr marL="0" indent="0">
              <a:lnSpc>
                <a:spcPct val="150000"/>
              </a:lnSpc>
              <a:buNone/>
            </a:pPr>
            <a:r>
              <a:rPr lang="en-GB" sz="2000" dirty="0">
                <a:effectLst/>
                <a:ea typeface="Calibri" panose="020F0502020204030204" pitchFamily="34" charset="0"/>
                <a:cs typeface="Arial" panose="020B0604020202020204" pitchFamily="34" charset="0"/>
              </a:rPr>
              <a:t>The need for more support has been recognised by the NIHR, which has supported the inclusion of social care with new roles and targeted funding streams. </a:t>
            </a:r>
            <a:r>
              <a:rPr lang="en-GB" sz="2000" kern="1800" dirty="0">
                <a:effectLst/>
                <a:ea typeface="Times New Roman" panose="02020603050405020304" pitchFamily="18" charset="0"/>
              </a:rPr>
              <a:t>Currently a number of NIHR funded projects are exploring the challenge of building research capacity in social care (</a:t>
            </a:r>
            <a:r>
              <a:rPr lang="en-GB" sz="2000" dirty="0">
                <a:effectLst/>
                <a:ea typeface="Calibri" panose="020F0502020204030204" pitchFamily="34" charset="0"/>
                <a:cs typeface="Times New Roman" panose="02020603050405020304" pitchFamily="18" charset="0"/>
              </a:rPr>
              <a:t>NIHR Funding and Awards</a:t>
            </a:r>
            <a:r>
              <a:rPr lang="en-GB" sz="2000" kern="1800" dirty="0">
                <a:effectLst/>
                <a:ea typeface="Times New Roman" panose="02020603050405020304" pitchFamily="18" charset="0"/>
              </a:rPr>
              <a:t>, 2020). </a:t>
            </a:r>
            <a:endParaRPr lang="en-GB" sz="2000" dirty="0"/>
          </a:p>
          <a:p>
            <a:pPr marL="0" indent="0">
              <a:lnSpc>
                <a:spcPct val="150000"/>
              </a:lnSpc>
              <a:buNone/>
            </a:pPr>
            <a:r>
              <a:rPr lang="en-GB" dirty="0"/>
              <a:t>2022</a:t>
            </a:r>
          </a:p>
          <a:p>
            <a:pPr marL="0" indent="0">
              <a:lnSpc>
                <a:spcPct val="150000"/>
              </a:lnSpc>
              <a:buNone/>
            </a:pPr>
            <a:r>
              <a:rPr lang="en-GB" sz="2000" dirty="0"/>
              <a:t>Social care needs to develop its own system and research infrastructure to develop understanding of what works and why, with improved pathways to impact demonstrating the value added of good social care (Geoghegan and Fenge, 2022). </a:t>
            </a:r>
          </a:p>
        </p:txBody>
      </p:sp>
    </p:spTree>
    <p:extLst>
      <p:ext uri="{BB962C8B-B14F-4D97-AF65-F5344CB8AC3E}">
        <p14:creationId xmlns:p14="http://schemas.microsoft.com/office/powerpoint/2010/main" val="36096146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FB8C1B6F1368A448FAFE143E58C1931" ma:contentTypeVersion="13" ma:contentTypeDescription="Create a new document." ma:contentTypeScope="" ma:versionID="3c637aa62fa4f47faae0730bb93f47a1">
  <xsd:schema xmlns:xsd="http://www.w3.org/2001/XMLSchema" xmlns:xs="http://www.w3.org/2001/XMLSchema" xmlns:p="http://schemas.microsoft.com/office/2006/metadata/properties" xmlns:ns2="10294453-65f5-44fb-8737-ccd32b381359" xmlns:ns3="c1e849cb-4fc3-49b3-a8f7-48d1d38db013" targetNamespace="http://schemas.microsoft.com/office/2006/metadata/properties" ma:root="true" ma:fieldsID="e46023625d612d15e98f645bfea27eb4" ns2:_="" ns3:_="">
    <xsd:import namespace="10294453-65f5-44fb-8737-ccd32b381359"/>
    <xsd:import namespace="c1e849cb-4fc3-49b3-a8f7-48d1d38db013"/>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294453-65f5-44fb-8737-ccd32b381359"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1e849cb-4fc3-49b3-a8f7-48d1d38db013"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5D2F07-952A-43A3-97BC-FABC997F4D48}">
  <ds:schemaRefs>
    <ds:schemaRef ds:uri="http://purl.org/dc/dcmitype/"/>
    <ds:schemaRef ds:uri="http://purl.org/dc/elements/1.1/"/>
    <ds:schemaRef ds:uri="http://schemas.microsoft.com/office/2006/metadata/properties"/>
    <ds:schemaRef ds:uri="10294453-65f5-44fb-8737-ccd32b381359"/>
    <ds:schemaRef ds:uri="http://schemas.microsoft.com/office/infopath/2007/PartnerControls"/>
    <ds:schemaRef ds:uri="c1e849cb-4fc3-49b3-a8f7-48d1d38db013"/>
    <ds:schemaRef ds:uri="http://schemas.microsoft.com/office/2006/documentManagement/types"/>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880ACED-D86D-4452-9030-F99ABE2C8D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294453-65f5-44fb-8737-ccd32b381359"/>
    <ds:schemaRef ds:uri="c1e849cb-4fc3-49b3-a8f7-48d1d38db0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147359-7E70-4E14-8CE0-675D69D963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7689</TotalTime>
  <Words>1298</Words>
  <Application>Microsoft Office PowerPoint</Application>
  <PresentationFormat>Widescreen</PresentationFormat>
  <Paragraphs>107</Paragraphs>
  <Slides>20</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Bahnschrift</vt:lpstr>
      <vt:lpstr>Calibri</vt:lpstr>
      <vt:lpstr>PT Sans</vt:lpstr>
      <vt:lpstr>Trebuchet MS</vt:lpstr>
      <vt:lpstr>Office Theme</vt:lpstr>
      <vt:lpstr>Building Research Capacity in Social Care (Enablers and barriers facing practitioners in Wessex) </vt:lpstr>
      <vt:lpstr>Aims of this part of the seminar </vt:lpstr>
      <vt:lpstr>Disclaimer and use of data</vt:lpstr>
      <vt:lpstr>PowerPoint Presentation</vt:lpstr>
      <vt:lpstr>Aims of the project</vt:lpstr>
      <vt:lpstr>Overview in brief </vt:lpstr>
      <vt:lpstr>Overview in brief (2)</vt:lpstr>
      <vt:lpstr>Literature</vt:lpstr>
      <vt:lpstr>Literature (2)</vt:lpstr>
      <vt:lpstr>Literature (3)</vt:lpstr>
      <vt:lpstr>PowerPoint Presentation</vt:lpstr>
      <vt:lpstr>Areas to focus on</vt:lpstr>
      <vt:lpstr>Areas to focus on (2)</vt:lpstr>
      <vt:lpstr>Areas to focus on (3)</vt:lpstr>
      <vt:lpstr>Areas to focus on (4)</vt:lpstr>
      <vt:lpstr>Recommendations</vt:lpstr>
      <vt:lpstr>Recommendations (2)</vt:lpstr>
      <vt:lpstr>Recommendations (3)</vt:lpstr>
      <vt:lpstr>Recommendations (4)</vt:lpstr>
      <vt:lpstr>Recommendations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Clarissa O'Connell</dc:creator>
  <cp:lastModifiedBy>Andy Pulman</cp:lastModifiedBy>
  <cp:revision>296</cp:revision>
  <dcterms:created xsi:type="dcterms:W3CDTF">2019-11-12T20:37:58Z</dcterms:created>
  <dcterms:modified xsi:type="dcterms:W3CDTF">2023-04-27T15:20:22Z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0x0101003FB8C1B6F1368A448FAFE143E58C1931</vt:lpwstr>
  </property>
</Properties>
</file>