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414" r:id="rId5"/>
    <p:sldId id="415" r:id="rId6"/>
    <p:sldId id="497" r:id="rId7"/>
    <p:sldId id="442" r:id="rId8"/>
    <p:sldId id="495" r:id="rId9"/>
    <p:sldId id="483" r:id="rId10"/>
    <p:sldId id="472" r:id="rId11"/>
    <p:sldId id="484" r:id="rId12"/>
    <p:sldId id="496" r:id="rId13"/>
    <p:sldId id="485" r:id="rId14"/>
    <p:sldId id="467" r:id="rId15"/>
    <p:sldId id="475" r:id="rId16"/>
    <p:sldId id="477" r:id="rId17"/>
    <p:sldId id="476" r:id="rId18"/>
    <p:sldId id="478" r:id="rId19"/>
    <p:sldId id="481" r:id="rId20"/>
    <p:sldId id="479" r:id="rId21"/>
    <p:sldId id="468" r:id="rId22"/>
    <p:sldId id="469" r:id="rId23"/>
    <p:sldId id="470" r:id="rId24"/>
    <p:sldId id="471" r:id="rId25"/>
    <p:sldId id="480" r:id="rId26"/>
    <p:sldId id="4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jali Pai" initials="AP" lastIdx="5" clrIdx="0">
    <p:extLst>
      <p:ext uri="{19B8F6BF-5375-455C-9EA6-DF929625EA0E}">
        <p15:presenceInfo xmlns:p15="http://schemas.microsoft.com/office/powerpoint/2012/main" userId="Anjali Pa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28BA7B"/>
    <a:srgbClr val="0057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527" autoAdjust="0"/>
    <p:restoredTop sz="93900" autoAdjust="0"/>
  </p:normalViewPr>
  <p:slideViewPr>
    <p:cSldViewPr snapToGrid="0">
      <p:cViewPr varScale="1">
        <p:scale>
          <a:sx n="113" d="100"/>
          <a:sy n="113" d="100"/>
        </p:scale>
        <p:origin x="438" y="102"/>
      </p:cViewPr>
      <p:guideLst/>
    </p:cSldViewPr>
  </p:slideViewPr>
  <p:notesTextViewPr>
    <p:cViewPr>
      <p:scale>
        <a:sx n="3" d="2"/>
        <a:sy n="3" d="2"/>
      </p:scale>
      <p:origin x="0" y="0"/>
    </p:cViewPr>
  </p:notesTextViewPr>
  <p:sorterViewPr>
    <p:cViewPr varScale="1">
      <p:scale>
        <a:sx n="1" d="1"/>
        <a:sy n="1" d="1"/>
      </p:scale>
      <p:origin x="0" y="-11587"/>
    </p:cViewPr>
  </p:sorterViewPr>
  <p:notesViewPr>
    <p:cSldViewPr snapToGrid="0">
      <p:cViewPr varScale="1">
        <p:scale>
          <a:sx n="55" d="100"/>
          <a:sy n="55" d="100"/>
        </p:scale>
        <p:origin x="286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93878F-08CC-40FE-8B32-D4B7DF3BF7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60F20EAF-9044-4E30-AFC8-1C1CC6A5F6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F7E4C8-5E89-4CF0-8C31-C8DFCA8175FA}" type="datetimeFigureOut">
              <a:rPr lang="en-GB" smtClean="0"/>
              <a:t>27/04/2023</a:t>
            </a:fld>
            <a:endParaRPr lang="en-GB" dirty="0"/>
          </a:p>
        </p:txBody>
      </p:sp>
      <p:sp>
        <p:nvSpPr>
          <p:cNvPr id="4" name="Footer Placeholder 3">
            <a:extLst>
              <a:ext uri="{FF2B5EF4-FFF2-40B4-BE49-F238E27FC236}">
                <a16:creationId xmlns:a16="http://schemas.microsoft.com/office/drawing/2014/main" id="{9E64EC7E-36B8-48BB-A652-0EFF89FC906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6092B505-93DA-4332-BB6B-8B8F30FC3D3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B8781F-B6E4-447E-9AF1-6116BFDFDD7E}" type="slidenum">
              <a:rPr lang="en-GB" smtClean="0"/>
              <a:t>‹#›</a:t>
            </a:fld>
            <a:endParaRPr lang="en-GB" dirty="0"/>
          </a:p>
        </p:txBody>
      </p:sp>
    </p:spTree>
    <p:extLst>
      <p:ext uri="{BB962C8B-B14F-4D97-AF65-F5344CB8AC3E}">
        <p14:creationId xmlns:p14="http://schemas.microsoft.com/office/powerpoint/2010/main" val="571046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8FA559-5B50-4A03-B091-06347821BB4C}" type="datetimeFigureOut">
              <a:rPr lang="en-GB" smtClean="0"/>
              <a:t>27/04/2023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FF53EF-A773-467B-A233-8406B9D547AE}" type="slidenum">
              <a:rPr lang="en-GB" smtClean="0"/>
              <a:t>‹#›</a:t>
            </a:fld>
            <a:endParaRPr lang="en-GB" dirty="0"/>
          </a:p>
        </p:txBody>
      </p:sp>
    </p:spTree>
    <p:extLst>
      <p:ext uri="{BB962C8B-B14F-4D97-AF65-F5344CB8AC3E}">
        <p14:creationId xmlns:p14="http://schemas.microsoft.com/office/powerpoint/2010/main" val="3788758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2944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9926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4505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2391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57152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96706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43441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95803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96735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464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846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94850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25754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19904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9761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0142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3800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9846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8391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435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6529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9715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B1E1F-4825-4F87-A503-5500C3B43B6F}"/>
              </a:ext>
            </a:extLst>
          </p:cNvPr>
          <p:cNvSpPr>
            <a:spLocks noGrp="1"/>
          </p:cNvSpPr>
          <p:nvPr>
            <p:ph type="ctrTitle"/>
          </p:nvPr>
        </p:nvSpPr>
        <p:spPr>
          <a:xfrm>
            <a:off x="1524000" y="1122363"/>
            <a:ext cx="9144000" cy="2387600"/>
          </a:xfrm>
        </p:spPr>
        <p:txBody>
          <a:bodyPr anchor="b"/>
          <a:lstStyle>
            <a:lvl1pPr algn="l">
              <a:defRPr sz="6000">
                <a:solidFill>
                  <a:srgbClr val="28BA7B"/>
                </a:solidFill>
                <a:latin typeface="Bahnschrift" panose="020B0502040204020203" pitchFamily="34" charset="0"/>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4B858B0B-3C2F-4F46-981D-D25A8A94F86A}"/>
              </a:ext>
            </a:extLst>
          </p:cNvPr>
          <p:cNvSpPr>
            <a:spLocks noGrp="1"/>
          </p:cNvSpPr>
          <p:nvPr>
            <p:ph type="subTitle" idx="1"/>
          </p:nvPr>
        </p:nvSpPr>
        <p:spPr>
          <a:xfrm>
            <a:off x="1524000" y="3602038"/>
            <a:ext cx="9144000" cy="1655762"/>
          </a:xfrm>
        </p:spPr>
        <p:txBody>
          <a:bodyPr/>
          <a:lstStyle>
            <a:lvl1pPr marL="0" indent="0" algn="l">
              <a:buNone/>
              <a:defRPr sz="2400">
                <a:solidFill>
                  <a:schemeClr val="tx1">
                    <a:lumMod val="65000"/>
                    <a:lumOff val="35000"/>
                  </a:schemeClr>
                </a:solidFill>
                <a:latin typeface="Bahnschrift"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A1685FCC-F40D-4521-95FE-5EB858DF896D}"/>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9D0A2201-44D0-45BB-9DD0-F073DA427E0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089BC4A-E43F-4AA1-9664-5563DEDB0A0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117803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9A6D4-0C1E-4DAF-B9B2-BB03AEEFEF97}"/>
              </a:ext>
            </a:extLst>
          </p:cNvPr>
          <p:cNvSpPr>
            <a:spLocks noGrp="1"/>
          </p:cNvSpPr>
          <p:nvPr>
            <p:ph type="title"/>
          </p:nvPr>
        </p:nvSpPr>
        <p:spPr/>
        <p:txBody>
          <a:bodyPr/>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Vertical Text Placeholder 2">
            <a:extLst>
              <a:ext uri="{FF2B5EF4-FFF2-40B4-BE49-F238E27FC236}">
                <a16:creationId xmlns:a16="http://schemas.microsoft.com/office/drawing/2014/main" id="{694251CF-B3E2-4EFD-97A9-3E25C8EE07E9}"/>
              </a:ext>
            </a:extLst>
          </p:cNvPr>
          <p:cNvSpPr>
            <a:spLocks noGrp="1"/>
          </p:cNvSpPr>
          <p:nvPr>
            <p:ph type="body" orient="vert" idx="1"/>
          </p:nvPr>
        </p:nvSpPr>
        <p:spPr/>
        <p:txBody>
          <a:bodyPr vert="eaVert"/>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B3B4C17-001E-4096-B611-6BE3180EC61E}"/>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03F9DAD6-DF53-4661-9EE7-6237F191876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B2EE096-CA59-4526-B503-3F77277151C4}"/>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32107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1A1CAC-B512-41A8-AB90-DF51E3138210}"/>
              </a:ext>
            </a:extLst>
          </p:cNvPr>
          <p:cNvSpPr>
            <a:spLocks noGrp="1"/>
          </p:cNvSpPr>
          <p:nvPr>
            <p:ph type="title" orient="vert"/>
          </p:nvPr>
        </p:nvSpPr>
        <p:spPr>
          <a:xfrm>
            <a:off x="8724900" y="365125"/>
            <a:ext cx="2628900" cy="5811838"/>
          </a:xfrm>
        </p:spPr>
        <p:txBody>
          <a:bodyPr vert="eaVert"/>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Vertical Text Placeholder 2">
            <a:extLst>
              <a:ext uri="{FF2B5EF4-FFF2-40B4-BE49-F238E27FC236}">
                <a16:creationId xmlns:a16="http://schemas.microsoft.com/office/drawing/2014/main" id="{F64F233A-FC80-44BD-B6B2-14FDFCE7164D}"/>
              </a:ext>
            </a:extLst>
          </p:cNvPr>
          <p:cNvSpPr>
            <a:spLocks noGrp="1"/>
          </p:cNvSpPr>
          <p:nvPr>
            <p:ph type="body" orient="vert" idx="1"/>
          </p:nvPr>
        </p:nvSpPr>
        <p:spPr>
          <a:xfrm>
            <a:off x="838200" y="365125"/>
            <a:ext cx="7734300" cy="5811838"/>
          </a:xfrm>
        </p:spPr>
        <p:txBody>
          <a:bodyPr vert="eaVert"/>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68439EA-3286-46E3-A087-A6DEDDDBBA34}"/>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365E1BD8-297C-4106-912E-77662D822F1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2ED8CF0-B62A-498C-B6E5-C68704FFBC91}"/>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5757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CC63C-F88F-48E8-8D80-6B630A8B2C27}"/>
              </a:ext>
            </a:extLst>
          </p:cNvPr>
          <p:cNvSpPr>
            <a:spLocks noGrp="1"/>
          </p:cNvSpPr>
          <p:nvPr>
            <p:ph type="title"/>
          </p:nvPr>
        </p:nvSpPr>
        <p:spPr/>
        <p:txBody>
          <a:bodyPr/>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4536996F-B733-4322-99C8-0C777C2D4F04}"/>
              </a:ext>
            </a:extLst>
          </p:cNvPr>
          <p:cNvSpPr>
            <a:spLocks noGrp="1"/>
          </p:cNvSpPr>
          <p:nvPr>
            <p:ph idx="1"/>
          </p:nvPr>
        </p:nvSpPr>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72B87C97-A0FC-4565-B57F-F58A3E7430B5}"/>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C523D9E3-C647-4909-9441-52E2A63E67E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5DBB5C0-3D0A-4590-85DA-3772CD3B0993}"/>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170119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13E46-D8D1-44C4-ABB5-7166E8E2C503}"/>
              </a:ext>
            </a:extLst>
          </p:cNvPr>
          <p:cNvSpPr>
            <a:spLocks noGrp="1"/>
          </p:cNvSpPr>
          <p:nvPr>
            <p:ph type="title"/>
          </p:nvPr>
        </p:nvSpPr>
        <p:spPr>
          <a:xfrm>
            <a:off x="838200" y="1957933"/>
            <a:ext cx="10515600" cy="1719262"/>
          </a:xfrm>
        </p:spPr>
        <p:txBody>
          <a:bodyPr anchor="b">
            <a:normAutofit/>
          </a:bodyPr>
          <a:lstStyle>
            <a:lvl1pPr algn="ctr">
              <a:defRPr lang="en-GB" sz="4800" kern="1200" dirty="0">
                <a:solidFill>
                  <a:srgbClr val="28BA7B"/>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9BB73FC-08F7-4B91-8905-08BA6884687C}"/>
              </a:ext>
            </a:extLst>
          </p:cNvPr>
          <p:cNvSpPr>
            <a:spLocks noGrp="1"/>
          </p:cNvSpPr>
          <p:nvPr>
            <p:ph type="body" idx="1"/>
          </p:nvPr>
        </p:nvSpPr>
        <p:spPr>
          <a:xfrm>
            <a:off x="844550" y="3702595"/>
            <a:ext cx="10515600" cy="1000033"/>
          </a:xfrm>
        </p:spPr>
        <p:txBody>
          <a:bodyPr>
            <a:normAutofit/>
          </a:bodyPr>
          <a:lstStyle>
            <a:lvl1pPr marL="0" indent="0" algn="ctr">
              <a:buNone/>
              <a:defRPr lang="en-US" sz="2400" kern="1200" dirty="0">
                <a:solidFill>
                  <a:schemeClr val="tx1">
                    <a:lumMod val="65000"/>
                    <a:lumOff val="35000"/>
                  </a:schemeClr>
                </a:solidFill>
                <a:latin typeface="Bahnschrift" panose="020B0502040204020203" pitchFamily="34" charset="0"/>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6CE08A13-A179-413B-87B8-B09CDBED6B5E}"/>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7C5FCED3-0605-42E4-B9B4-3F791FD4E70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F353B6D-1626-404E-8668-5083443794C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600068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5C845-5014-4030-BB63-18C315E6A34A}"/>
              </a:ext>
            </a:extLst>
          </p:cNvPr>
          <p:cNvSpPr>
            <a:spLocks noGrp="1"/>
          </p:cNvSpPr>
          <p:nvPr>
            <p:ph type="title"/>
          </p:nvPr>
        </p:nvSpPr>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140A1046-5C8F-4082-BCA5-101400155F1A}"/>
              </a:ext>
            </a:extLst>
          </p:cNvPr>
          <p:cNvSpPr>
            <a:spLocks noGrp="1"/>
          </p:cNvSpPr>
          <p:nvPr>
            <p:ph sz="half" idx="1"/>
          </p:nvPr>
        </p:nvSpPr>
        <p:spPr>
          <a:xfrm>
            <a:off x="838200" y="1825625"/>
            <a:ext cx="5181600" cy="435133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7C0C1078-A65B-45BE-9339-B7B5399D5B22}"/>
              </a:ext>
            </a:extLst>
          </p:cNvPr>
          <p:cNvSpPr>
            <a:spLocks noGrp="1"/>
          </p:cNvSpPr>
          <p:nvPr>
            <p:ph sz="half" idx="2"/>
          </p:nvPr>
        </p:nvSpPr>
        <p:spPr>
          <a:xfrm>
            <a:off x="6172200" y="1825625"/>
            <a:ext cx="5181600" cy="435133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C5D60CFD-100F-45A1-BA20-0622294A05A0}"/>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6" name="Footer Placeholder 5">
            <a:extLst>
              <a:ext uri="{FF2B5EF4-FFF2-40B4-BE49-F238E27FC236}">
                <a16:creationId xmlns:a16="http://schemas.microsoft.com/office/drawing/2014/main" id="{37E8B9EF-F4F6-4C88-BF61-2127286A41E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4F8A086-C97F-436D-94FB-07571D28345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645857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14404-3DA0-4E7F-ABC4-F187565401BE}"/>
              </a:ext>
            </a:extLst>
          </p:cNvPr>
          <p:cNvSpPr>
            <a:spLocks noGrp="1"/>
          </p:cNvSpPr>
          <p:nvPr>
            <p:ph type="title"/>
          </p:nvPr>
        </p:nvSpPr>
        <p:spPr>
          <a:xfrm>
            <a:off x="839788" y="365125"/>
            <a:ext cx="10515600" cy="1325563"/>
          </a:xfrm>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F077E3F-9FCF-4541-BB4E-7423431A1889}"/>
              </a:ext>
            </a:extLst>
          </p:cNvPr>
          <p:cNvSpPr>
            <a:spLocks noGrp="1"/>
          </p:cNvSpPr>
          <p:nvPr>
            <p:ph type="body" idx="1"/>
          </p:nvPr>
        </p:nvSpPr>
        <p:spPr>
          <a:xfrm>
            <a:off x="839788" y="1681163"/>
            <a:ext cx="5157787" cy="823912"/>
          </a:xfrm>
        </p:spPr>
        <p:txBody>
          <a:bodyPr anchor="b">
            <a:normAutofit/>
          </a:bodyPr>
          <a:lstStyle>
            <a:lvl1pPr marL="0" indent="0">
              <a:buNone/>
              <a:defRPr sz="2800" b="0">
                <a:solidFill>
                  <a:srgbClr val="28BA7B"/>
                </a:solidFill>
                <a:latin typeface="Bahnschrift"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9A076A0-DA34-4F58-8A8E-439CB3E1026A}"/>
              </a:ext>
            </a:extLst>
          </p:cNvPr>
          <p:cNvSpPr>
            <a:spLocks noGrp="1"/>
          </p:cNvSpPr>
          <p:nvPr>
            <p:ph sz="half" idx="2"/>
          </p:nvPr>
        </p:nvSpPr>
        <p:spPr>
          <a:xfrm>
            <a:off x="839788" y="2505075"/>
            <a:ext cx="5157787" cy="368458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a:extLst>
              <a:ext uri="{FF2B5EF4-FFF2-40B4-BE49-F238E27FC236}">
                <a16:creationId xmlns:a16="http://schemas.microsoft.com/office/drawing/2014/main" id="{1A5BEB8A-B2BE-4D35-9505-3D764C926266}"/>
              </a:ext>
            </a:extLst>
          </p:cNvPr>
          <p:cNvSpPr>
            <a:spLocks noGrp="1"/>
          </p:cNvSpPr>
          <p:nvPr>
            <p:ph type="body" sz="quarter" idx="3"/>
          </p:nvPr>
        </p:nvSpPr>
        <p:spPr>
          <a:xfrm>
            <a:off x="6172200" y="1681163"/>
            <a:ext cx="5183188" cy="823912"/>
          </a:xfrm>
        </p:spPr>
        <p:txBody>
          <a:bodyPr anchor="b">
            <a:normAutofit/>
          </a:bodyPr>
          <a:lstStyle>
            <a:lvl1pPr marL="0" indent="0">
              <a:buNone/>
              <a:defRPr sz="2800" b="0">
                <a:solidFill>
                  <a:srgbClr val="28BA7B"/>
                </a:solidFill>
                <a:latin typeface="Bahnschrift"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D25EF73-3B61-4A3B-9B6A-4A9E7924BB9F}"/>
              </a:ext>
            </a:extLst>
          </p:cNvPr>
          <p:cNvSpPr>
            <a:spLocks noGrp="1"/>
          </p:cNvSpPr>
          <p:nvPr>
            <p:ph sz="quarter" idx="4"/>
          </p:nvPr>
        </p:nvSpPr>
        <p:spPr>
          <a:xfrm>
            <a:off x="6172200" y="2505075"/>
            <a:ext cx="5183188" cy="368458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6">
            <a:extLst>
              <a:ext uri="{FF2B5EF4-FFF2-40B4-BE49-F238E27FC236}">
                <a16:creationId xmlns:a16="http://schemas.microsoft.com/office/drawing/2014/main" id="{6C1AB2D4-5ACD-42BA-A40D-0137AEFDEDFA}"/>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8" name="Footer Placeholder 7">
            <a:extLst>
              <a:ext uri="{FF2B5EF4-FFF2-40B4-BE49-F238E27FC236}">
                <a16:creationId xmlns:a16="http://schemas.microsoft.com/office/drawing/2014/main" id="{9061E12E-7408-4586-A72A-DCF4DDD624A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3D1AE4A6-73F6-4F44-8DCE-5C620102859A}"/>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76445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9AD18-EC2F-4749-A76F-4EB6E0042BC9}"/>
              </a:ext>
            </a:extLst>
          </p:cNvPr>
          <p:cNvSpPr>
            <a:spLocks noGrp="1"/>
          </p:cNvSpPr>
          <p:nvPr>
            <p:ph type="title"/>
          </p:nvPr>
        </p:nvSpPr>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E3A95387-B222-48C9-85BB-6A43958E0A50}"/>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4" name="Footer Placeholder 3">
            <a:extLst>
              <a:ext uri="{FF2B5EF4-FFF2-40B4-BE49-F238E27FC236}">
                <a16:creationId xmlns:a16="http://schemas.microsoft.com/office/drawing/2014/main" id="{74B684B0-09B7-4EEC-8F77-EBF454D0B754}"/>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DDE62F0E-B5E4-448C-88E7-C45648BC1951}"/>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266441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E447E0-2145-4CCB-9D53-04FFB090862C}"/>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3" name="Footer Placeholder 2">
            <a:extLst>
              <a:ext uri="{FF2B5EF4-FFF2-40B4-BE49-F238E27FC236}">
                <a16:creationId xmlns:a16="http://schemas.microsoft.com/office/drawing/2014/main" id="{A1534E79-70EE-4729-8900-2305E23C25F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FB53DB9-89C7-4909-82FF-19F4C849145D}"/>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530847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0CD7C-5AD8-4593-BFB5-53DC39AB7CF7}"/>
              </a:ext>
            </a:extLst>
          </p:cNvPr>
          <p:cNvSpPr>
            <a:spLocks noGrp="1"/>
          </p:cNvSpPr>
          <p:nvPr>
            <p:ph type="title"/>
          </p:nvPr>
        </p:nvSpPr>
        <p:spPr>
          <a:xfrm>
            <a:off x="839788" y="457200"/>
            <a:ext cx="3932237" cy="1600200"/>
          </a:xfrm>
        </p:spPr>
        <p:txBody>
          <a:bodyPr anchor="b"/>
          <a:lstStyle>
            <a:lvl1pPr>
              <a:defRPr sz="3200">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06280949-8456-412F-9282-EEDA00B7D84E}"/>
              </a:ext>
            </a:extLst>
          </p:cNvPr>
          <p:cNvSpPr>
            <a:spLocks noGrp="1"/>
          </p:cNvSpPr>
          <p:nvPr>
            <p:ph idx="1"/>
          </p:nvPr>
        </p:nvSpPr>
        <p:spPr>
          <a:xfrm>
            <a:off x="5183188" y="987425"/>
            <a:ext cx="6172200" cy="4873625"/>
          </a:xfrm>
        </p:spPr>
        <p:txBody>
          <a:bodyPr/>
          <a:lstStyle>
            <a:lvl1pPr>
              <a:defRPr sz="3200">
                <a:solidFill>
                  <a:srgbClr val="005772"/>
                </a:solidFill>
                <a:latin typeface="Trebuchet MS" panose="020B0603020202020204" pitchFamily="34" charset="0"/>
              </a:defRPr>
            </a:lvl1pPr>
            <a:lvl2pPr>
              <a:defRPr sz="2800">
                <a:solidFill>
                  <a:srgbClr val="005772"/>
                </a:solidFill>
                <a:latin typeface="Trebuchet MS" panose="020B0603020202020204" pitchFamily="34" charset="0"/>
              </a:defRPr>
            </a:lvl2pPr>
            <a:lvl3pPr>
              <a:defRPr sz="2400">
                <a:solidFill>
                  <a:srgbClr val="005772"/>
                </a:solidFill>
                <a:latin typeface="Trebuchet MS" panose="020B0603020202020204" pitchFamily="34" charset="0"/>
              </a:defRPr>
            </a:lvl3pPr>
            <a:lvl4pPr>
              <a:defRPr sz="2000">
                <a:solidFill>
                  <a:srgbClr val="005772"/>
                </a:solidFill>
                <a:latin typeface="Trebuchet MS" panose="020B0603020202020204" pitchFamily="34" charset="0"/>
              </a:defRPr>
            </a:lvl4pPr>
            <a:lvl5pPr>
              <a:defRPr sz="2000">
                <a:solidFill>
                  <a:srgbClr val="005772"/>
                </a:solidFill>
                <a:latin typeface="Trebuchet MS" panose="020B0603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a:extLst>
              <a:ext uri="{FF2B5EF4-FFF2-40B4-BE49-F238E27FC236}">
                <a16:creationId xmlns:a16="http://schemas.microsoft.com/office/drawing/2014/main" id="{406C3ADD-C7AA-4C1A-8877-1502947488D4}"/>
              </a:ext>
            </a:extLst>
          </p:cNvPr>
          <p:cNvSpPr>
            <a:spLocks noGrp="1"/>
          </p:cNvSpPr>
          <p:nvPr>
            <p:ph type="body" sz="half" idx="2"/>
          </p:nvPr>
        </p:nvSpPr>
        <p:spPr>
          <a:xfrm>
            <a:off x="839788" y="2057400"/>
            <a:ext cx="3932237" cy="3811588"/>
          </a:xfrm>
        </p:spPr>
        <p:txBody>
          <a:bodyPr/>
          <a:lstStyle>
            <a:lvl1pPr marL="0" indent="0">
              <a:buNone/>
              <a:defRPr sz="1600">
                <a:solidFill>
                  <a:srgbClr val="005772"/>
                </a:solidFill>
                <a:latin typeface="Trebuchet MS" panose="020B0603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974E3D15-4509-4DB2-B496-E9A8ED9F2440}"/>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6" name="Footer Placeholder 5">
            <a:extLst>
              <a:ext uri="{FF2B5EF4-FFF2-40B4-BE49-F238E27FC236}">
                <a16:creationId xmlns:a16="http://schemas.microsoft.com/office/drawing/2014/main" id="{81C30966-019E-4032-8310-8C582EDB0A1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237F706-91D8-4FFC-9CD3-9B0165005E39}"/>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036286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6648-9003-4D1B-B4D1-DB47571998DB}"/>
              </a:ext>
            </a:extLst>
          </p:cNvPr>
          <p:cNvSpPr>
            <a:spLocks noGrp="1"/>
          </p:cNvSpPr>
          <p:nvPr>
            <p:ph type="title"/>
          </p:nvPr>
        </p:nvSpPr>
        <p:spPr>
          <a:xfrm>
            <a:off x="839788" y="457200"/>
            <a:ext cx="3932237" cy="1600200"/>
          </a:xfrm>
        </p:spPr>
        <p:txBody>
          <a:bodyPr anchor="b">
            <a:normAutofit/>
          </a:bodyPr>
          <a:lstStyle>
            <a:lvl1pPr>
              <a:defRPr lang="en-GB" sz="32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Picture Placeholder 2">
            <a:extLst>
              <a:ext uri="{FF2B5EF4-FFF2-40B4-BE49-F238E27FC236}">
                <a16:creationId xmlns:a16="http://schemas.microsoft.com/office/drawing/2014/main" id="{AC34645B-CDB1-4508-851C-A6F9D35215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84AC8592-2311-42AF-A1FC-DAD242B8C202}"/>
              </a:ext>
            </a:extLst>
          </p:cNvPr>
          <p:cNvSpPr>
            <a:spLocks noGrp="1"/>
          </p:cNvSpPr>
          <p:nvPr>
            <p:ph type="body" sz="half" idx="2"/>
          </p:nvPr>
        </p:nvSpPr>
        <p:spPr>
          <a:xfrm>
            <a:off x="839788" y="2057400"/>
            <a:ext cx="3932237" cy="3811588"/>
          </a:xfrm>
        </p:spPr>
        <p:txBody>
          <a:bodyPr/>
          <a:lstStyle>
            <a:lvl1pPr marL="0" indent="0">
              <a:buNone/>
              <a:defRPr sz="1600">
                <a:solidFill>
                  <a:srgbClr val="005772"/>
                </a:solidFill>
                <a:latin typeface="Trebuchet MS" panose="020B0603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9C1793C-BA64-4959-B170-E239E3E27455}"/>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6" name="Footer Placeholder 5">
            <a:extLst>
              <a:ext uri="{FF2B5EF4-FFF2-40B4-BE49-F238E27FC236}">
                <a16:creationId xmlns:a16="http://schemas.microsoft.com/office/drawing/2014/main" id="{542C598B-2EBD-4992-B149-8497D600B49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7DC05C3-3040-49CC-B601-945626C0AA64}"/>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375656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F3281C-DE40-4597-949C-1F3151C666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BBDC096B-092F-41F8-BAC5-B6D58BF67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059BE72-79BE-46D1-9EE2-06594A6AA3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lumMod val="65000"/>
                    <a:lumOff val="35000"/>
                  </a:schemeClr>
                </a:solidFill>
                <a:latin typeface="Trebuchet MS" panose="020B0603020202020204" pitchFamily="34" charset="0"/>
              </a:defRPr>
            </a:lvl1pPr>
          </a:lstStyle>
          <a:p>
            <a:fld id="{D12CD3A5-4125-4D22-970C-17B1664C652B}" type="datetimeFigureOut">
              <a:rPr lang="en-GB" smtClean="0"/>
              <a:pPr/>
              <a:t>27/04/2023</a:t>
            </a:fld>
            <a:endParaRPr lang="en-GB" dirty="0"/>
          </a:p>
        </p:txBody>
      </p:sp>
      <p:sp>
        <p:nvSpPr>
          <p:cNvPr id="5" name="Footer Placeholder 4">
            <a:extLst>
              <a:ext uri="{FF2B5EF4-FFF2-40B4-BE49-F238E27FC236}">
                <a16:creationId xmlns:a16="http://schemas.microsoft.com/office/drawing/2014/main" id="{583078AA-2E06-46A6-BC61-69069ACC39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GB" sz="1200" kern="1200" dirty="0">
                <a:solidFill>
                  <a:schemeClr val="tx1">
                    <a:lumMod val="65000"/>
                    <a:lumOff val="35000"/>
                  </a:schemeClr>
                </a:solidFill>
                <a:latin typeface="Trebuchet MS" panose="020B0603020202020204" pitchFamily="34" charset="0"/>
                <a:ea typeface="+mn-ea"/>
                <a:cs typeface="+mn-cs"/>
              </a:defRPr>
            </a:lvl1pPr>
          </a:lstStyle>
          <a:p>
            <a:endParaRPr lang="en-GB" dirty="0"/>
          </a:p>
        </p:txBody>
      </p:sp>
      <p:sp>
        <p:nvSpPr>
          <p:cNvPr id="6" name="Slide Number Placeholder 5">
            <a:extLst>
              <a:ext uri="{FF2B5EF4-FFF2-40B4-BE49-F238E27FC236}">
                <a16:creationId xmlns:a16="http://schemas.microsoft.com/office/drawing/2014/main" id="{A8CD30CE-6DE1-4802-9464-12DD06498E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lumMod val="65000"/>
                    <a:lumOff val="35000"/>
                  </a:schemeClr>
                </a:solidFill>
                <a:latin typeface="Trebuchet MS" panose="020B0603020202020204" pitchFamily="34" charset="0"/>
              </a:defRPr>
            </a:lvl1pPr>
          </a:lstStyle>
          <a:p>
            <a:fld id="{2BB50D91-ED2E-4BAE-A57B-D28389BBD9E4}" type="slidenum">
              <a:rPr lang="en-GB" smtClean="0"/>
              <a:pPr/>
              <a:t>‹#›</a:t>
            </a:fld>
            <a:endParaRPr lang="en-GB" dirty="0"/>
          </a:p>
        </p:txBody>
      </p:sp>
    </p:spTree>
    <p:extLst>
      <p:ext uri="{BB962C8B-B14F-4D97-AF65-F5344CB8AC3E}">
        <p14:creationId xmlns:p14="http://schemas.microsoft.com/office/powerpoint/2010/main" val="594899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p:titleStyle>
    <p:body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C10D3-2504-4C84-AA98-AC13AEEAF83B}"/>
              </a:ext>
            </a:extLst>
          </p:cNvPr>
          <p:cNvSpPr>
            <a:spLocks noGrp="1"/>
          </p:cNvSpPr>
          <p:nvPr>
            <p:ph type="ctrTitle"/>
          </p:nvPr>
        </p:nvSpPr>
        <p:spPr>
          <a:xfrm>
            <a:off x="1524000" y="2235200"/>
            <a:ext cx="10278795" cy="2387600"/>
          </a:xfrm>
        </p:spPr>
        <p:txBody>
          <a:bodyPr>
            <a:normAutofit/>
          </a:bodyPr>
          <a:lstStyle/>
          <a:p>
            <a:r>
              <a:rPr lang="en-GB" sz="5400" dirty="0"/>
              <a:t>Building Research Capacity in Social Care</a:t>
            </a:r>
            <a:br>
              <a:rPr lang="en-GB" dirty="0"/>
            </a:br>
            <a:r>
              <a:rPr lang="en-GB" sz="2400" b="1" dirty="0">
                <a:effectLst/>
                <a:ea typeface="PT Sans" panose="020B0503020203020204" pitchFamily="34" charset="0"/>
                <a:cs typeface="Times New Roman" panose="02020603050405020304" pitchFamily="18" charset="0"/>
              </a:rPr>
              <a:t>(Enablers and barriers facing HEI academic staff in Wessex)</a:t>
            </a:r>
            <a:endParaRPr lang="en-GB" sz="2400" i="1" dirty="0"/>
          </a:p>
        </p:txBody>
      </p:sp>
      <p:sp>
        <p:nvSpPr>
          <p:cNvPr id="3" name="Subtitle 2">
            <a:extLst>
              <a:ext uri="{FF2B5EF4-FFF2-40B4-BE49-F238E27FC236}">
                <a16:creationId xmlns:a16="http://schemas.microsoft.com/office/drawing/2014/main" id="{B5468D7B-F256-4E06-BB04-2E3A36E8B4C8}"/>
              </a:ext>
            </a:extLst>
          </p:cNvPr>
          <p:cNvSpPr>
            <a:spLocks noGrp="1"/>
          </p:cNvSpPr>
          <p:nvPr>
            <p:ph type="subTitle" idx="1"/>
          </p:nvPr>
        </p:nvSpPr>
        <p:spPr>
          <a:xfrm>
            <a:off x="1524000" y="4874247"/>
            <a:ext cx="9144000" cy="1655762"/>
          </a:xfrm>
        </p:spPr>
        <p:txBody>
          <a:bodyPr/>
          <a:lstStyle/>
          <a:p>
            <a:r>
              <a:rPr lang="en-GB" dirty="0"/>
              <a:t>Seminar 2 / Part 2 / HEI data summary (12 mins)</a:t>
            </a:r>
          </a:p>
          <a:p>
            <a:r>
              <a:rPr lang="en-GB"/>
              <a:t>15 June 2023</a:t>
            </a:r>
            <a:endParaRPr lang="en-GB" dirty="0"/>
          </a:p>
        </p:txBody>
      </p:sp>
      <p:pic>
        <p:nvPicPr>
          <p:cNvPr id="5" name="Picture 4" descr="Logo, company name&#10;&#10;Description automatically generated">
            <a:extLst>
              <a:ext uri="{FF2B5EF4-FFF2-40B4-BE49-F238E27FC236}">
                <a16:creationId xmlns:a16="http://schemas.microsoft.com/office/drawing/2014/main" id="{F335C92A-5883-4FC0-9778-CE132D812EE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63738" y="327991"/>
            <a:ext cx="3547745" cy="899160"/>
          </a:xfrm>
          <a:prstGeom prst="rect">
            <a:avLst/>
          </a:prstGeom>
        </p:spPr>
      </p:pic>
      <p:pic>
        <p:nvPicPr>
          <p:cNvPr id="6" name="Picture 5">
            <a:extLst>
              <a:ext uri="{FF2B5EF4-FFF2-40B4-BE49-F238E27FC236}">
                <a16:creationId xmlns:a16="http://schemas.microsoft.com/office/drawing/2014/main" id="{5735DC19-1560-40B7-8F44-95DB3FD8588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81448" y="327991"/>
            <a:ext cx="1090930" cy="1136015"/>
          </a:xfrm>
          <a:prstGeom prst="rect">
            <a:avLst/>
          </a:prstGeom>
          <a:noFill/>
          <a:ln>
            <a:noFill/>
          </a:ln>
        </p:spPr>
      </p:pic>
    </p:spTree>
    <p:extLst>
      <p:ext uri="{BB962C8B-B14F-4D97-AF65-F5344CB8AC3E}">
        <p14:creationId xmlns:p14="http://schemas.microsoft.com/office/powerpoint/2010/main" val="170407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Literature (3)</a:t>
            </a:r>
          </a:p>
        </p:txBody>
      </p:sp>
      <p:sp>
        <p:nvSpPr>
          <p:cNvPr id="6" name="Content Placeholder 5">
            <a:extLst>
              <a:ext uri="{FF2B5EF4-FFF2-40B4-BE49-F238E27FC236}">
                <a16:creationId xmlns:a16="http://schemas.microsoft.com/office/drawing/2014/main" id="{94B96EF5-AF81-D449-F32F-BC8C8AFB2C7D}"/>
              </a:ext>
            </a:extLst>
          </p:cNvPr>
          <p:cNvSpPr>
            <a:spLocks noGrp="1"/>
          </p:cNvSpPr>
          <p:nvPr>
            <p:ph idx="1"/>
          </p:nvPr>
        </p:nvSpPr>
        <p:spPr/>
        <p:txBody>
          <a:bodyPr>
            <a:noAutofit/>
          </a:bodyPr>
          <a:lstStyle/>
          <a:p>
            <a:pPr>
              <a:lnSpc>
                <a:spcPct val="150000"/>
              </a:lnSpc>
            </a:pPr>
            <a:r>
              <a:rPr lang="en-GB" sz="2000" dirty="0"/>
              <a:t>Analysis in the </a:t>
            </a:r>
            <a:r>
              <a:rPr lang="en-GB" sz="2000" dirty="0" err="1"/>
              <a:t>Teater</a:t>
            </a:r>
            <a:r>
              <a:rPr lang="en-GB" sz="2000" dirty="0"/>
              <a:t> et al. study (2018) also found that less time spent on administration and teaching, more university support and being from a pre-1992 university predicted more time spent on research. </a:t>
            </a:r>
          </a:p>
          <a:p>
            <a:pPr>
              <a:lnSpc>
                <a:spcPct val="150000"/>
              </a:lnSpc>
            </a:pPr>
            <a:r>
              <a:rPr lang="en-GB" sz="2000" dirty="0"/>
              <a:t>Findings indicated that administrative burdens associated with teaching and assessment in social work education resulted in academics struggling to fit research into their roles, despite initiatives to raise the profile and productivity of social work research. </a:t>
            </a:r>
          </a:p>
          <a:p>
            <a:pPr>
              <a:lnSpc>
                <a:spcPct val="150000"/>
              </a:lnSpc>
            </a:pPr>
            <a:r>
              <a:rPr lang="en-GB" sz="2000" dirty="0"/>
              <a:t>Authors suggesting that research support infrastructures and strategies should be reviewed in light of these findings.</a:t>
            </a:r>
          </a:p>
        </p:txBody>
      </p:sp>
    </p:spTree>
    <p:extLst>
      <p:ext uri="{BB962C8B-B14F-4D97-AF65-F5344CB8AC3E}">
        <p14:creationId xmlns:p14="http://schemas.microsoft.com/office/powerpoint/2010/main" val="1677784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A69C59B1-32A8-42D8-8A33-94FC445E6B35}"/>
              </a:ext>
            </a:extLst>
          </p:cNvPr>
          <p:cNvCxnSpPr>
            <a:cxnSpLocks/>
          </p:cNvCxnSpPr>
          <p:nvPr/>
        </p:nvCxnSpPr>
        <p:spPr>
          <a:xfrm flipH="1">
            <a:off x="5652488" y="0"/>
            <a:ext cx="102635" cy="6858000"/>
          </a:xfrm>
          <a:prstGeom prst="line">
            <a:avLst/>
          </a:prstGeom>
          <a:ln>
            <a:headEnd type="none" w="med" len="med"/>
            <a:tailEnd type="none" w="med" len="med"/>
          </a:ln>
          <a:effectLst>
            <a:glow rad="101600">
              <a:schemeClr val="accent2">
                <a:satMod val="175000"/>
                <a:alpha val="40000"/>
              </a:schemeClr>
            </a:glow>
          </a:effectLst>
        </p:spPr>
        <p:style>
          <a:lnRef idx="1">
            <a:schemeClr val="accent3"/>
          </a:lnRef>
          <a:fillRef idx="0">
            <a:schemeClr val="accent3"/>
          </a:fillRef>
          <a:effectRef idx="0">
            <a:schemeClr val="accent3"/>
          </a:effectRef>
          <a:fontRef idx="minor">
            <a:schemeClr val="tx1"/>
          </a:fontRef>
        </p:style>
      </p:cxnSp>
      <p:sp>
        <p:nvSpPr>
          <p:cNvPr id="9" name="Title 1">
            <a:extLst>
              <a:ext uri="{FF2B5EF4-FFF2-40B4-BE49-F238E27FC236}">
                <a16:creationId xmlns:a16="http://schemas.microsoft.com/office/drawing/2014/main" id="{0181DD49-4500-4A32-B00B-FD57BEC07E15}"/>
              </a:ext>
            </a:extLst>
          </p:cNvPr>
          <p:cNvSpPr txBox="1">
            <a:spLocks/>
          </p:cNvSpPr>
          <p:nvPr/>
        </p:nvSpPr>
        <p:spPr>
          <a:xfrm rot="19709635">
            <a:off x="7158942" y="2544454"/>
            <a:ext cx="2724538" cy="93572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0" i="0" u="none" strike="noStrike" kern="1200" cap="none" spc="0" normalizeH="0" baseline="0" noProof="0" dirty="0">
                <a:ln>
                  <a:noFill/>
                </a:ln>
                <a:solidFill>
                  <a:srgbClr val="FF0000"/>
                </a:solidFill>
                <a:effectLst/>
                <a:uLnTx/>
                <a:uFillTx/>
                <a:latin typeface="Bahnschrift" panose="020B0502040204020203" pitchFamily="34" charset="0"/>
                <a:ea typeface="+mj-ea"/>
                <a:cs typeface="Arial" panose="020B0604020202020204" pitchFamily="34" charset="0"/>
              </a:rPr>
              <a:t>Barriers</a:t>
            </a:r>
            <a:endParaRPr kumimoji="0" lang="en-GB" sz="3200" b="0" i="0" u="none" strike="noStrike" kern="1200" cap="none" spc="0" normalizeH="0" baseline="0" noProof="0" dirty="0">
              <a:ln>
                <a:noFill/>
              </a:ln>
              <a:solidFill>
                <a:srgbClr val="FF0000"/>
              </a:solidFill>
              <a:effectLst/>
              <a:uLnTx/>
              <a:uFillTx/>
              <a:latin typeface="Bahnschrift" panose="020B0502040204020203" pitchFamily="34" charset="0"/>
              <a:ea typeface="+mj-ea"/>
              <a:cs typeface="+mj-cs"/>
            </a:endParaRPr>
          </a:p>
        </p:txBody>
      </p:sp>
      <p:sp>
        <p:nvSpPr>
          <p:cNvPr id="4" name="Title 1">
            <a:extLst>
              <a:ext uri="{FF2B5EF4-FFF2-40B4-BE49-F238E27FC236}">
                <a16:creationId xmlns:a16="http://schemas.microsoft.com/office/drawing/2014/main" id="{12A8E79D-9D99-4930-817E-CB547C6C6337}"/>
              </a:ext>
            </a:extLst>
          </p:cNvPr>
          <p:cNvSpPr txBox="1">
            <a:spLocks/>
          </p:cNvSpPr>
          <p:nvPr/>
        </p:nvSpPr>
        <p:spPr>
          <a:xfrm rot="2660840">
            <a:off x="3021272" y="2555843"/>
            <a:ext cx="228578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0" i="0" u="none" strike="noStrike" kern="1200" cap="none" spc="0" normalizeH="0" baseline="0" noProof="0" dirty="0">
                <a:ln>
                  <a:noFill/>
                </a:ln>
                <a:solidFill>
                  <a:srgbClr val="28BA7B"/>
                </a:solidFill>
                <a:effectLst/>
                <a:uLnTx/>
                <a:uFillTx/>
                <a:latin typeface="Bahnschrift" panose="020B0502040204020203" pitchFamily="34" charset="0"/>
                <a:ea typeface="+mj-ea"/>
                <a:cs typeface="Arial" panose="020B0604020202020204" pitchFamily="34" charset="0"/>
              </a:rPr>
              <a:t>Enablers</a:t>
            </a:r>
            <a:endParaRPr kumimoji="0" lang="en-GB" sz="3200" b="0" i="0" u="none" strike="noStrike" kern="1200" cap="none" spc="0" normalizeH="0" baseline="0" noProof="0" dirty="0">
              <a:ln>
                <a:noFill/>
              </a:ln>
              <a:solidFill>
                <a:srgbClr val="28BA7B"/>
              </a:solidFill>
              <a:effectLst/>
              <a:uLnTx/>
              <a:uFillTx/>
              <a:latin typeface="Bahnschrift" panose="020B0502040204020203" pitchFamily="34" charset="0"/>
              <a:ea typeface="+mj-ea"/>
              <a:cs typeface="+mj-cs"/>
            </a:endParaRPr>
          </a:p>
        </p:txBody>
      </p:sp>
      <p:sp>
        <p:nvSpPr>
          <p:cNvPr id="15" name="Content Placeholder 6">
            <a:extLst>
              <a:ext uri="{FF2B5EF4-FFF2-40B4-BE49-F238E27FC236}">
                <a16:creationId xmlns:a16="http://schemas.microsoft.com/office/drawing/2014/main" id="{3B461471-1D12-48B0-9E0D-635ECC9196D6}"/>
              </a:ext>
            </a:extLst>
          </p:cNvPr>
          <p:cNvSpPr>
            <a:spLocks noGrp="1"/>
          </p:cNvSpPr>
          <p:nvPr>
            <p:ph idx="1"/>
          </p:nvPr>
        </p:nvSpPr>
        <p:spPr>
          <a:xfrm>
            <a:off x="6436879" y="5071396"/>
            <a:ext cx="5236106" cy="1568276"/>
          </a:xfrm>
        </p:spPr>
        <p:txBody>
          <a:bodyPr>
            <a:normAutofit fontScale="47500" lnSpcReduction="20000"/>
          </a:bodyPr>
          <a:lstStyle/>
          <a:p>
            <a:pPr marL="457200" lvl="1" indent="0">
              <a:lnSpc>
                <a:spcPct val="150000"/>
              </a:lnSpc>
              <a:buNone/>
              <a:defRPr/>
            </a:pPr>
            <a:r>
              <a:rPr lang="en-GB" sz="4200" dirty="0"/>
              <a:t>In the short term there are six areas where resources could be focused on helping to improve the current picture</a:t>
            </a:r>
          </a:p>
          <a:p>
            <a:pPr marL="0" indent="0">
              <a:buNone/>
            </a:pPr>
            <a:endParaRPr lang="en-GB" dirty="0"/>
          </a:p>
        </p:txBody>
      </p:sp>
      <p:sp>
        <p:nvSpPr>
          <p:cNvPr id="16" name="Title 1">
            <a:extLst>
              <a:ext uri="{FF2B5EF4-FFF2-40B4-BE49-F238E27FC236}">
                <a16:creationId xmlns:a16="http://schemas.microsoft.com/office/drawing/2014/main" id="{E9CC5D39-6B45-47AB-8D16-78F0EE678201}"/>
              </a:ext>
            </a:extLst>
          </p:cNvPr>
          <p:cNvSpPr>
            <a:spLocks noGrp="1"/>
          </p:cNvSpPr>
          <p:nvPr>
            <p:ph type="title"/>
          </p:nvPr>
        </p:nvSpPr>
        <p:spPr>
          <a:xfrm>
            <a:off x="163945" y="365125"/>
            <a:ext cx="10515600" cy="1325563"/>
          </a:xfrm>
        </p:spPr>
        <p:txBody>
          <a:bodyPr>
            <a:normAutofit/>
          </a:bodyPr>
          <a:lstStyle/>
          <a:p>
            <a:r>
              <a:rPr lang="en-GB" dirty="0"/>
              <a:t>What our data shows</a:t>
            </a:r>
          </a:p>
        </p:txBody>
      </p:sp>
      <p:sp>
        <p:nvSpPr>
          <p:cNvPr id="5" name="Arrow: Right 4">
            <a:extLst>
              <a:ext uri="{FF2B5EF4-FFF2-40B4-BE49-F238E27FC236}">
                <a16:creationId xmlns:a16="http://schemas.microsoft.com/office/drawing/2014/main" id="{8F74DDB9-6921-4384-AAD6-038A222EA5FF}"/>
              </a:ext>
            </a:extLst>
          </p:cNvPr>
          <p:cNvSpPr/>
          <p:nvPr/>
        </p:nvSpPr>
        <p:spPr>
          <a:xfrm>
            <a:off x="4671753" y="3499658"/>
            <a:ext cx="914400" cy="309929"/>
          </a:xfrm>
          <a:prstGeom prst="rightArrow">
            <a:avLst/>
          </a:prstGeom>
          <a:solidFill>
            <a:srgbClr val="28BA7B"/>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Left 16">
            <a:extLst>
              <a:ext uri="{FF2B5EF4-FFF2-40B4-BE49-F238E27FC236}">
                <a16:creationId xmlns:a16="http://schemas.microsoft.com/office/drawing/2014/main" id="{35F7EE9E-B284-4360-8CEE-37DA59503B95}"/>
              </a:ext>
            </a:extLst>
          </p:cNvPr>
          <p:cNvSpPr/>
          <p:nvPr/>
        </p:nvSpPr>
        <p:spPr>
          <a:xfrm>
            <a:off x="5888872" y="2916908"/>
            <a:ext cx="1359826" cy="1475428"/>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ontent Placeholder 6">
            <a:extLst>
              <a:ext uri="{FF2B5EF4-FFF2-40B4-BE49-F238E27FC236}">
                <a16:creationId xmlns:a16="http://schemas.microsoft.com/office/drawing/2014/main" id="{20F16816-7ECA-4606-B4E2-FF228ED3FA66}"/>
              </a:ext>
            </a:extLst>
          </p:cNvPr>
          <p:cNvSpPr txBox="1">
            <a:spLocks/>
          </p:cNvSpPr>
          <p:nvPr/>
        </p:nvSpPr>
        <p:spPr>
          <a:xfrm>
            <a:off x="6162281" y="470538"/>
            <a:ext cx="5616563" cy="13255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50000"/>
              </a:lnSpc>
              <a:buFont typeface="Arial" panose="020B0604020202020204" pitchFamily="34" charset="0"/>
              <a:buNone/>
              <a:defRPr/>
            </a:pPr>
            <a:r>
              <a:rPr lang="en-GB" sz="2000" dirty="0"/>
              <a:t>From an HEI perspective, barriers are hindering the enablers in effectively building social care research capacity within Wessex</a:t>
            </a:r>
          </a:p>
        </p:txBody>
      </p:sp>
    </p:spTree>
    <p:extLst>
      <p:ext uri="{BB962C8B-B14F-4D97-AF65-F5344CB8AC3E}">
        <p14:creationId xmlns:p14="http://schemas.microsoft.com/office/powerpoint/2010/main" val="2811711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lvl="0" indent="0">
              <a:buNone/>
            </a:pPr>
            <a:r>
              <a:rPr lang="en-GB" dirty="0"/>
              <a:t>1. Contact</a:t>
            </a:r>
          </a:p>
          <a:p>
            <a:pPr lvl="0"/>
            <a:r>
              <a:rPr lang="en-GB" dirty="0"/>
              <a:t>In an incredibly busy and stressful environment HEI academic staff might not be in receipt of information or opportunities which are sent through traditional internal email systems or reside on static websites. </a:t>
            </a:r>
          </a:p>
          <a:p>
            <a:pPr lvl="0"/>
            <a:r>
              <a:rPr lang="en-GB" dirty="0"/>
              <a:t>These messages do not always get through to reach them.</a:t>
            </a:r>
          </a:p>
        </p:txBody>
      </p:sp>
    </p:spTree>
    <p:extLst>
      <p:ext uri="{BB962C8B-B14F-4D97-AF65-F5344CB8AC3E}">
        <p14:creationId xmlns:p14="http://schemas.microsoft.com/office/powerpoint/2010/main" val="318298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 (2)</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buNone/>
            </a:pPr>
            <a:r>
              <a:rPr lang="en-GB" dirty="0"/>
              <a:t>2. Encouragement</a:t>
            </a:r>
          </a:p>
          <a:p>
            <a:r>
              <a:rPr lang="en-GB" dirty="0"/>
              <a:t>HEIs and senior management need more encouragement to view research as an essential, integral part of the social care sector (allowing time for research to take place against other operational pressures), not as a solely academic hobby or luxury which can be sacrificed in preference for teaching. </a:t>
            </a:r>
          </a:p>
          <a:p>
            <a:r>
              <a:rPr lang="en-GB" dirty="0"/>
              <a:t>This should not be seen as a theoretical ambition or an empty voice which is verbalised but then ignored.</a:t>
            </a:r>
            <a:br>
              <a:rPr lang="en-GB" b="1" dirty="0"/>
            </a:br>
            <a:endParaRPr lang="en-GB" dirty="0"/>
          </a:p>
        </p:txBody>
      </p:sp>
    </p:spTree>
    <p:extLst>
      <p:ext uri="{BB962C8B-B14F-4D97-AF65-F5344CB8AC3E}">
        <p14:creationId xmlns:p14="http://schemas.microsoft.com/office/powerpoint/2010/main" val="3746966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 (3)</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buNone/>
            </a:pPr>
            <a:r>
              <a:rPr lang="en-GB" dirty="0"/>
              <a:t>3. Support (for LA and HEI link ups)</a:t>
            </a:r>
          </a:p>
          <a:p>
            <a:r>
              <a:rPr lang="en-GB" dirty="0"/>
              <a:t>Practitioners might be interested in making Fellowship applications if they can link up with HEI mentors for the process or potential HEI supervisors at an early opportunity. </a:t>
            </a:r>
          </a:p>
          <a:p>
            <a:r>
              <a:rPr lang="en-GB" dirty="0"/>
              <a:t>Mentors/Supervisors might also need to positively encourage practitioner management in LAs to support and engage in this process, explaining the tangible benefits to the organisation. </a:t>
            </a:r>
          </a:p>
          <a:p>
            <a:r>
              <a:rPr lang="en-GB" dirty="0"/>
              <a:t>Research co-ordination within LAs made it difficult to engage with them in some instances and could be improved.</a:t>
            </a:r>
          </a:p>
        </p:txBody>
      </p:sp>
    </p:spTree>
    <p:extLst>
      <p:ext uri="{BB962C8B-B14F-4D97-AF65-F5344CB8AC3E}">
        <p14:creationId xmlns:p14="http://schemas.microsoft.com/office/powerpoint/2010/main" val="2964881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 (4)</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buNone/>
            </a:pPr>
            <a:r>
              <a:rPr lang="en-GB" dirty="0"/>
              <a:t>4. Support (for Service user and HEI link ups)</a:t>
            </a:r>
          </a:p>
          <a:p>
            <a:r>
              <a:rPr lang="en-GB" dirty="0"/>
              <a:t>Being able to meaningfully involve service users was viewed as a challenge and also the ability to make the research being undertaken both relevant to the people involved and also have a lasting impact on them afterwards. </a:t>
            </a:r>
          </a:p>
          <a:p>
            <a:r>
              <a:rPr lang="en-GB" dirty="0"/>
              <a:t>Service users themselves might want to research particular areas but lack the knowledge of research terms and processes – including applying for funding - without enough support from HEIs. This was considered a major barrier in being able to enact service user led research projects.</a:t>
            </a:r>
          </a:p>
        </p:txBody>
      </p:sp>
    </p:spTree>
    <p:extLst>
      <p:ext uri="{BB962C8B-B14F-4D97-AF65-F5344CB8AC3E}">
        <p14:creationId xmlns:p14="http://schemas.microsoft.com/office/powerpoint/2010/main" val="3519002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 (5)</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buNone/>
            </a:pPr>
            <a:r>
              <a:rPr lang="en-GB" dirty="0"/>
              <a:t>5</a:t>
            </a:r>
            <a:r>
              <a:rPr lang="en-GB"/>
              <a:t>. </a:t>
            </a:r>
            <a:r>
              <a:rPr lang="en-GB" dirty="0"/>
              <a:t>Improvements to academic research training</a:t>
            </a:r>
          </a:p>
          <a:p>
            <a:r>
              <a:rPr lang="en-GB" dirty="0"/>
              <a:t>As all participants had expressed an interest in further training, it is suggested that more resources or training materials are made available to these staff if possible, either in a face-to-face or online environment.</a:t>
            </a:r>
          </a:p>
        </p:txBody>
      </p:sp>
    </p:spTree>
    <p:extLst>
      <p:ext uri="{BB962C8B-B14F-4D97-AF65-F5344CB8AC3E}">
        <p14:creationId xmlns:p14="http://schemas.microsoft.com/office/powerpoint/2010/main" val="390355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 (6)</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buNone/>
            </a:pPr>
            <a:r>
              <a:rPr lang="en-GB" dirty="0"/>
              <a:t>6. Improvements to practitioner research training</a:t>
            </a:r>
          </a:p>
          <a:p>
            <a:r>
              <a:rPr lang="en-GB" dirty="0"/>
              <a:t>HEI academic staff can be an influential voice for championing research and for increasing research elements within new and existing curriculum (seen by one participant as a way of enabling change and of also promoting a more balanced, empathetic and research positive workforce). </a:t>
            </a:r>
          </a:p>
          <a:p>
            <a:r>
              <a:rPr lang="en-GB" dirty="0"/>
              <a:t>This voice could also be heard in a desire to promote good principles in teaching and pass on research inquisitive perspectives to students. </a:t>
            </a:r>
          </a:p>
        </p:txBody>
      </p:sp>
    </p:spTree>
    <p:extLst>
      <p:ext uri="{BB962C8B-B14F-4D97-AF65-F5344CB8AC3E}">
        <p14:creationId xmlns:p14="http://schemas.microsoft.com/office/powerpoint/2010/main" val="893659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a:bodyPr>
          <a:lstStyle/>
          <a:p>
            <a:pPr marL="457200" lvl="1" indent="0">
              <a:lnSpc>
                <a:spcPct val="150000"/>
              </a:lnSpc>
              <a:buNone/>
              <a:defRPr/>
            </a:pPr>
            <a:r>
              <a:rPr lang="en-GB" sz="2800" dirty="0"/>
              <a:t>1. Contact</a:t>
            </a:r>
          </a:p>
          <a:p>
            <a:pPr lvl="1">
              <a:lnSpc>
                <a:spcPct val="150000"/>
              </a:lnSpc>
              <a:defRPr/>
            </a:pPr>
            <a:r>
              <a:rPr lang="en-GB" sz="2200" dirty="0"/>
              <a:t>Consider the current use of social media by the NIHR (such as Facebook and LinkedIn) to raise awareness of Wessex wide research funding opportunities and scholarships via direct contact with HEI academic staff (in addition to traditional email pathways), which might provide alternative channels for reaching intended targets.</a:t>
            </a:r>
          </a:p>
        </p:txBody>
      </p:sp>
    </p:spTree>
    <p:extLst>
      <p:ext uri="{BB962C8B-B14F-4D97-AF65-F5344CB8AC3E}">
        <p14:creationId xmlns:p14="http://schemas.microsoft.com/office/powerpoint/2010/main" val="1239438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(2)</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a:bodyPr>
          <a:lstStyle/>
          <a:p>
            <a:pPr marL="0" lvl="0" indent="0">
              <a:lnSpc>
                <a:spcPct val="150000"/>
              </a:lnSpc>
              <a:buNone/>
              <a:defRPr/>
            </a:pPr>
            <a:r>
              <a:rPr lang="en-GB" sz="2600" dirty="0"/>
              <a:t>2. Encouragement</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sponsoring interested research champions within HEIs at all academic and research staff levels to start to build a cohesive collaborative research voice.</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Engaging with senior HEI management about the realities of research vs teaching on a day-to-day basis and how they can benefit from a positive research environment and explain why research is not a luxury but an essential component.</a:t>
            </a:r>
            <a:endParaRPr lang="en-GB" dirty="0"/>
          </a:p>
        </p:txBody>
      </p:sp>
    </p:spTree>
    <p:extLst>
      <p:ext uri="{BB962C8B-B14F-4D97-AF65-F5344CB8AC3E}">
        <p14:creationId xmlns:p14="http://schemas.microsoft.com/office/powerpoint/2010/main" val="2331578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Aims of this part of the seminar</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a:lnSpc>
                <a:spcPct val="150000"/>
              </a:lnSpc>
            </a:pPr>
            <a:r>
              <a:rPr lang="en-GB" dirty="0"/>
              <a:t>Provides a summary of the overall study data collected concerning Higher Education Institute (HEI) academic staff working within the Wessex region.</a:t>
            </a:r>
          </a:p>
          <a:p>
            <a:pPr>
              <a:lnSpc>
                <a:spcPct val="150000"/>
              </a:lnSpc>
            </a:pPr>
            <a:endParaRPr lang="en-GB" dirty="0"/>
          </a:p>
        </p:txBody>
      </p:sp>
    </p:spTree>
    <p:extLst>
      <p:ext uri="{BB962C8B-B14F-4D97-AF65-F5344CB8AC3E}">
        <p14:creationId xmlns:p14="http://schemas.microsoft.com/office/powerpoint/2010/main" val="113831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(3)</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fontScale="92500" lnSpcReduction="10000"/>
          </a:bodyPr>
          <a:lstStyle/>
          <a:p>
            <a:pPr marL="0" indent="0">
              <a:lnSpc>
                <a:spcPct val="150000"/>
              </a:lnSpc>
              <a:buNone/>
              <a:defRPr/>
            </a:pPr>
            <a:r>
              <a:rPr lang="en-GB" sz="2800" dirty="0">
                <a:effectLst/>
                <a:latin typeface="PT Sans" panose="020B0503020203020204" pitchFamily="34" charset="0"/>
                <a:ea typeface="PT Sans" panose="020B0503020203020204" pitchFamily="34" charset="0"/>
                <a:cs typeface="Times New Roman" panose="02020603050405020304" pitchFamily="18" charset="0"/>
              </a:rPr>
              <a:t>3. Support (for LA and HEI link ups)</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creating regular opportunities for interested practitioners to meet up with HEI academic staff in an online environment (whether by online meeting, forum or questions posed via email which can then be answered in a podcast or other recorded response). </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how research co-ordinator posts could be encouraged within LAs to improve research relationships between the two organisations.</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HEI Mentors and Supervisors/HEI Research Champions/NIHR Representatives engaging more/interceding with senior LA management on behalf of practitioner applicants to explain tangible benefits of supporting staff members during the application process.</a:t>
            </a:r>
          </a:p>
          <a:p>
            <a:pPr marL="0" indent="0">
              <a:buNone/>
            </a:pPr>
            <a:endParaRPr lang="en-GB" dirty="0"/>
          </a:p>
        </p:txBody>
      </p:sp>
    </p:spTree>
    <p:extLst>
      <p:ext uri="{BB962C8B-B14F-4D97-AF65-F5344CB8AC3E}">
        <p14:creationId xmlns:p14="http://schemas.microsoft.com/office/powerpoint/2010/main" val="2423783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(4)</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a:bodyPr>
          <a:lstStyle/>
          <a:p>
            <a:pPr marL="0" indent="0">
              <a:lnSpc>
                <a:spcPct val="150000"/>
              </a:lnSpc>
              <a:buNone/>
              <a:defRPr/>
            </a:pPr>
            <a:r>
              <a:rPr lang="en-GB" sz="2800" dirty="0">
                <a:effectLst/>
                <a:latin typeface="PT Sans" panose="020B0503020203020204" pitchFamily="34" charset="0"/>
                <a:ea typeface="PT Sans" panose="020B0503020203020204" pitchFamily="34" charset="0"/>
                <a:cs typeface="Times New Roman" panose="02020603050405020304" pitchFamily="18" charset="0"/>
              </a:rPr>
              <a:t>4. Support (for Service user and HEI link ups)</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creating regular opportunities for interested service users to meet up with HEI academic staff in an online environment (whether by online meeting, forum or questions posed via email which can then be answered in a podcast or other recorded response). </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sponsoring interested research champions within the domiciliary and residential sector and voluntary organisations to start to build a cohesive collaborative research voice.</a:t>
            </a:r>
            <a:endParaRPr lang="en-GB" dirty="0"/>
          </a:p>
        </p:txBody>
      </p:sp>
    </p:spTree>
    <p:extLst>
      <p:ext uri="{BB962C8B-B14F-4D97-AF65-F5344CB8AC3E}">
        <p14:creationId xmlns:p14="http://schemas.microsoft.com/office/powerpoint/2010/main" val="26656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(5)</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a:bodyPr>
          <a:lstStyle/>
          <a:p>
            <a:pPr marL="0" indent="0">
              <a:lnSpc>
                <a:spcPct val="150000"/>
              </a:lnSpc>
              <a:buNone/>
              <a:defRPr/>
            </a:pPr>
            <a:r>
              <a:rPr lang="en-GB" dirty="0">
                <a:latin typeface="PT Sans" panose="020B0503020203020204" pitchFamily="34" charset="0"/>
                <a:ea typeface="PT Sans" panose="020B0503020203020204" pitchFamily="34" charset="0"/>
                <a:cs typeface="Times New Roman" panose="02020603050405020304" pitchFamily="18" charset="0"/>
              </a:rPr>
              <a:t>5</a:t>
            </a:r>
            <a:r>
              <a:rPr lang="en-GB" sz="2800" dirty="0">
                <a:effectLst/>
                <a:latin typeface="PT Sans" panose="020B0503020203020204" pitchFamily="34" charset="0"/>
                <a:ea typeface="PT Sans" panose="020B0503020203020204" pitchFamily="34" charset="0"/>
                <a:cs typeface="Times New Roman" panose="02020603050405020304" pitchFamily="18" charset="0"/>
              </a:rPr>
              <a:t>. </a:t>
            </a:r>
            <a:r>
              <a:rPr lang="en-GB" dirty="0">
                <a:effectLst/>
                <a:latin typeface="PT Sans" panose="020B0503020203020204" pitchFamily="34" charset="0"/>
                <a:ea typeface="PT Sans" panose="020B0503020203020204" pitchFamily="34" charset="0"/>
                <a:cs typeface="Times New Roman" panose="02020603050405020304" pitchFamily="18" charset="0"/>
              </a:rPr>
              <a:t>Improvements to academic research training</a:t>
            </a:r>
          </a:p>
          <a:p>
            <a:pPr marL="342900" lvl="0" indent="-342900">
              <a:lnSpc>
                <a:spcPct val="115000"/>
              </a:lnSpc>
              <a:spcAft>
                <a:spcPts val="1000"/>
              </a:spcAft>
              <a:buFont typeface="Symbol" panose="05050102010706020507" pitchFamily="18" charset="2"/>
              <a:buChar char=""/>
            </a:pPr>
            <a:r>
              <a:rPr lang="en-GB" sz="1800" dirty="0">
                <a:effectLst/>
                <a:latin typeface="PT Sans" panose="020B0503020203020204" pitchFamily="34" charset="0"/>
                <a:ea typeface="PT Sans" panose="020B0503020203020204" pitchFamily="34" charset="0"/>
                <a:cs typeface="Times New Roman" panose="02020603050405020304" pitchFamily="18" charset="0"/>
              </a:rPr>
              <a:t>Examine ways of providing direct face-to-face (through regional HEIs) or online training around areas of high demand suggested by </a:t>
            </a:r>
            <a:r>
              <a:rPr lang="en-GB" sz="1800" dirty="0">
                <a:latin typeface="PT Sans" panose="020B0503020203020204" pitchFamily="34" charset="0"/>
                <a:ea typeface="PT Sans" panose="020B0503020203020204" pitchFamily="34" charset="0"/>
                <a:cs typeface="Times New Roman" panose="02020603050405020304" pitchFamily="18" charset="0"/>
              </a:rPr>
              <a:t>participants</a:t>
            </a:r>
            <a:r>
              <a:rPr lang="en-GB" sz="1800" dirty="0">
                <a:effectLst/>
                <a:latin typeface="PT Sans" panose="020B0503020203020204" pitchFamily="34" charset="0"/>
                <a:ea typeface="PT Sans" panose="020B0503020203020204" pitchFamily="34" charset="0"/>
                <a:cs typeface="Times New Roman" panose="02020603050405020304" pitchFamily="18" charset="0"/>
              </a:rPr>
              <a:t>: </a:t>
            </a:r>
          </a:p>
          <a:p>
            <a:pPr marL="800100" lvl="1" indent="-342900">
              <a:lnSpc>
                <a:spcPct val="115000"/>
              </a:lnSpc>
              <a:spcAft>
                <a:spcPts val="1000"/>
              </a:spcAft>
              <a:buFont typeface="Symbol" panose="05050102010706020507" pitchFamily="18" charset="2"/>
              <a:buChar char=""/>
            </a:pPr>
            <a:r>
              <a:rPr lang="en-GB" sz="1800" dirty="0">
                <a:effectLst/>
                <a:latin typeface="PT Sans" panose="020B0503020203020204" pitchFamily="34" charset="0"/>
                <a:ea typeface="PT Sans" panose="020B0503020203020204" pitchFamily="34" charset="0"/>
                <a:cs typeface="Times New Roman" panose="02020603050405020304" pitchFamily="18" charset="0"/>
              </a:rPr>
              <a:t>writing grant applications </a:t>
            </a:r>
          </a:p>
          <a:p>
            <a:pPr marL="800100" lvl="1" indent="-342900">
              <a:lnSpc>
                <a:spcPct val="115000"/>
              </a:lnSpc>
              <a:spcAft>
                <a:spcPts val="1000"/>
              </a:spcAft>
              <a:buFont typeface="Symbol" panose="05050102010706020507" pitchFamily="18" charset="2"/>
              <a:buChar char=""/>
            </a:pPr>
            <a:r>
              <a:rPr lang="en-GB" sz="1800" dirty="0">
                <a:effectLst/>
                <a:latin typeface="PT Sans" panose="020B0503020203020204" pitchFamily="34" charset="0"/>
                <a:ea typeface="PT Sans" panose="020B0503020203020204" pitchFamily="34" charset="0"/>
                <a:cs typeface="Times New Roman" panose="02020603050405020304" pitchFamily="18" charset="0"/>
              </a:rPr>
              <a:t>documenting people’s experiences </a:t>
            </a:r>
            <a:endParaRPr lang="en-GB" sz="1800" i="1" dirty="0">
              <a:effectLst/>
              <a:latin typeface="PT Sans" panose="020B0503020203020204" pitchFamily="34" charset="0"/>
              <a:ea typeface="PT Sans" panose="020B0503020203020204" pitchFamily="34" charset="0"/>
              <a:cs typeface="Times New Roman" panose="02020603050405020304" pitchFamily="18" charset="0"/>
            </a:endParaRPr>
          </a:p>
          <a:p>
            <a:pPr marL="800100" lvl="1" indent="-342900">
              <a:lnSpc>
                <a:spcPct val="115000"/>
              </a:lnSpc>
              <a:spcAft>
                <a:spcPts val="1000"/>
              </a:spcAft>
              <a:buFont typeface="Symbol" panose="05050102010706020507" pitchFamily="18" charset="2"/>
              <a:buChar char=""/>
            </a:pPr>
            <a:r>
              <a:rPr lang="en-GB" sz="1800" dirty="0">
                <a:effectLst/>
                <a:latin typeface="PT Sans" panose="020B0503020203020204" pitchFamily="34" charset="0"/>
                <a:ea typeface="PT Sans" panose="020B0503020203020204" pitchFamily="34" charset="0"/>
                <a:cs typeface="Times New Roman" panose="02020603050405020304" pitchFamily="18" charset="0"/>
              </a:rPr>
              <a:t>career development, research methodologies, service evaluation, service development and needs assessment </a:t>
            </a:r>
          </a:p>
        </p:txBody>
      </p:sp>
    </p:spTree>
    <p:extLst>
      <p:ext uri="{BB962C8B-B14F-4D97-AF65-F5344CB8AC3E}">
        <p14:creationId xmlns:p14="http://schemas.microsoft.com/office/powerpoint/2010/main" val="19774003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(6)</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a:bodyPr>
          <a:lstStyle/>
          <a:p>
            <a:pPr marL="0" indent="0">
              <a:lnSpc>
                <a:spcPct val="150000"/>
              </a:lnSpc>
              <a:buNone/>
              <a:defRPr/>
            </a:pPr>
            <a:r>
              <a:rPr lang="en-GB" dirty="0">
                <a:latin typeface="PT Sans" panose="020B0503020203020204" pitchFamily="34" charset="0"/>
                <a:ea typeface="PT Sans" panose="020B0503020203020204" pitchFamily="34" charset="0"/>
                <a:cs typeface="Times New Roman" panose="02020603050405020304" pitchFamily="18" charset="0"/>
              </a:rPr>
              <a:t>6</a:t>
            </a:r>
            <a:r>
              <a:rPr lang="en-GB" sz="2800" dirty="0">
                <a:effectLst/>
                <a:latin typeface="PT Sans" panose="020B0503020203020204" pitchFamily="34" charset="0"/>
                <a:ea typeface="PT Sans" panose="020B0503020203020204" pitchFamily="34" charset="0"/>
                <a:cs typeface="Times New Roman" panose="02020603050405020304" pitchFamily="18" charset="0"/>
              </a:rPr>
              <a:t>. </a:t>
            </a:r>
            <a:r>
              <a:rPr lang="en-GB" dirty="0">
                <a:effectLst/>
                <a:latin typeface="PT Sans" panose="020B0503020203020204" pitchFamily="34" charset="0"/>
                <a:ea typeface="PT Sans" panose="020B0503020203020204" pitchFamily="34" charset="0"/>
                <a:cs typeface="Times New Roman" panose="02020603050405020304" pitchFamily="18" charset="0"/>
              </a:rPr>
              <a:t>Improvements to practitioner research training</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Investigate regional HEI and non-HEI training provision and elements of research included (at Apprenticeship, Foundation, Degree, Masters levels) to see if when mapped they need to be revised or can be expanded.</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Lobby for more research elements to be included in annual professional registration for social workers and other health care professionals working in the social care sector going forward.</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Initiate scoping and development of social care research skills modules by HEIs which can be used for basic training, or as a refresher (online or face-to-face).</a:t>
            </a:r>
          </a:p>
        </p:txBody>
      </p:sp>
    </p:spTree>
    <p:extLst>
      <p:ext uri="{BB962C8B-B14F-4D97-AF65-F5344CB8AC3E}">
        <p14:creationId xmlns:p14="http://schemas.microsoft.com/office/powerpoint/2010/main" val="2105405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Disclaimer</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a:lnSpc>
                <a:spcPct val="150000"/>
              </a:lnSpc>
            </a:pPr>
            <a:r>
              <a:rPr lang="en-GB" dirty="0"/>
              <a:t>The views expressed are those of the author(s) and not necessarily those of the NIHR or CRN Wessex.</a:t>
            </a:r>
            <a:br>
              <a:rPr lang="en-GB" dirty="0"/>
            </a:br>
            <a:endParaRPr lang="en-GB" dirty="0"/>
          </a:p>
        </p:txBody>
      </p:sp>
    </p:spTree>
    <p:extLst>
      <p:ext uri="{BB962C8B-B14F-4D97-AF65-F5344CB8AC3E}">
        <p14:creationId xmlns:p14="http://schemas.microsoft.com/office/powerpoint/2010/main" val="1605959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16299D-3A89-48ED-86E0-94CC0C4B0C82}"/>
              </a:ext>
            </a:extLst>
          </p:cNvPr>
          <p:cNvSpPr>
            <a:spLocks noGrp="1"/>
          </p:cNvSpPr>
          <p:nvPr>
            <p:ph idx="1"/>
          </p:nvPr>
        </p:nvSpPr>
        <p:spPr>
          <a:xfrm>
            <a:off x="773545" y="1871202"/>
            <a:ext cx="10515600" cy="4351338"/>
          </a:xfrm>
        </p:spPr>
        <p:txBody>
          <a:bodyPr>
            <a:noAutofit/>
          </a:bodyPr>
          <a:lstStyle/>
          <a:p>
            <a:pPr>
              <a:lnSpc>
                <a:spcPct val="150000"/>
              </a:lnSpc>
            </a:pPr>
            <a:r>
              <a:rPr lang="en-GB" sz="2400" dirty="0"/>
              <a:t>The authors wish to thank all participants who took part in the online survey and gave up their time to be interviewed.</a:t>
            </a:r>
            <a:endParaRPr lang="en-GB" sz="2400" i="1" dirty="0">
              <a:effectLst/>
              <a:ea typeface="Calibri" panose="020F0502020204030204" pitchFamily="34" charset="0"/>
              <a:cs typeface="Times New Roman" panose="02020603050405020304" pitchFamily="18" charset="0"/>
            </a:endParaRPr>
          </a:p>
          <a:p>
            <a:pPr marL="0" indent="0">
              <a:buNone/>
            </a:pPr>
            <a:endParaRPr lang="en-GB" sz="2400" dirty="0">
              <a:ea typeface="Calibri" panose="020F0502020204030204" pitchFamily="34" charset="0"/>
              <a:cs typeface="Times New Roman" panose="02020603050405020304" pitchFamily="18" charset="0"/>
            </a:endParaRPr>
          </a:p>
          <a:p>
            <a:r>
              <a:rPr lang="en-GB" sz="2400" dirty="0">
                <a:effectLst/>
                <a:ea typeface="Calibri" panose="020F0502020204030204" pitchFamily="34" charset="0"/>
                <a:cs typeface="Times New Roman" panose="02020603050405020304" pitchFamily="18" charset="0"/>
              </a:rPr>
              <a:t>This work was supported by the </a:t>
            </a:r>
            <a:r>
              <a:rPr lang="en-GB" sz="2400" kern="1800" dirty="0">
                <a:effectLst/>
                <a:ea typeface="Times New Roman" panose="02020603050405020304" pitchFamily="18" charset="0"/>
                <a:cs typeface="Calibri" panose="020F0502020204030204" pitchFamily="34" charset="0"/>
              </a:rPr>
              <a:t>Clinical Research Network (CRN) Wessex.</a:t>
            </a:r>
          </a:p>
          <a:p>
            <a:pPr marL="0" indent="0">
              <a:buNone/>
            </a:pPr>
            <a:endParaRPr lang="en-GB" sz="2400" kern="1800" dirty="0">
              <a:ea typeface="Calibri" panose="020F0502020204030204" pitchFamily="34" charset="0"/>
              <a:cs typeface="Calibri" panose="020F0502020204030204" pitchFamily="34" charset="0"/>
            </a:endParaRPr>
          </a:p>
          <a:p>
            <a:pPr marL="0" indent="0">
              <a:buNone/>
            </a:pPr>
            <a:endParaRPr lang="en-GB" sz="2400" kern="1800" dirty="0">
              <a:effectLst/>
              <a:ea typeface="Calibri" panose="020F0502020204030204" pitchFamily="34" charset="0"/>
              <a:cs typeface="Calibri" panose="020F0502020204030204" pitchFamily="34" charset="0"/>
            </a:endParaRPr>
          </a:p>
          <a:p>
            <a:pPr marL="0" indent="0">
              <a:buNone/>
            </a:pPr>
            <a:endParaRPr lang="en-GB" sz="2400" dirty="0">
              <a:cs typeface="Arial" panose="020B0604020202020204" pitchFamily="34" charset="0"/>
            </a:endParaRPr>
          </a:p>
          <a:p>
            <a:pPr marL="0" indent="0">
              <a:buNone/>
            </a:pPr>
            <a:endParaRPr lang="en-GB" sz="2400" dirty="0">
              <a:cs typeface="Arial" panose="020B0604020202020204" pitchFamily="34" charset="0"/>
            </a:endParaRPr>
          </a:p>
        </p:txBody>
      </p:sp>
      <p:sp>
        <p:nvSpPr>
          <p:cNvPr id="4" name="Title 1">
            <a:extLst>
              <a:ext uri="{FF2B5EF4-FFF2-40B4-BE49-F238E27FC236}">
                <a16:creationId xmlns:a16="http://schemas.microsoft.com/office/drawing/2014/main" id="{0C1C9BF5-9611-5885-165B-56A8A9943974}"/>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dirty="0"/>
              <a:t>Acknowledgements and funding</a:t>
            </a:r>
          </a:p>
        </p:txBody>
      </p:sp>
      <p:pic>
        <p:nvPicPr>
          <p:cNvPr id="2" name="Picture 1" descr="Logo, company name&#10;&#10;Description automatically generated">
            <a:extLst>
              <a:ext uri="{FF2B5EF4-FFF2-40B4-BE49-F238E27FC236}">
                <a16:creationId xmlns:a16="http://schemas.microsoft.com/office/drawing/2014/main" id="{018E8427-FF2F-959D-D9B2-596DA405C60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773545" y="4046871"/>
            <a:ext cx="3547745" cy="899160"/>
          </a:xfrm>
          <a:prstGeom prst="rect">
            <a:avLst/>
          </a:prstGeom>
        </p:spPr>
      </p:pic>
    </p:spTree>
    <p:extLst>
      <p:ext uri="{BB962C8B-B14F-4D97-AF65-F5344CB8AC3E}">
        <p14:creationId xmlns:p14="http://schemas.microsoft.com/office/powerpoint/2010/main" val="75731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Aims of the project</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lnSpc>
                <a:spcPct val="150000"/>
              </a:lnSpc>
              <a:buNone/>
            </a:pPr>
            <a:r>
              <a:rPr lang="en-GB" dirty="0"/>
              <a:t>Develop a better understanding of the:</a:t>
            </a:r>
          </a:p>
          <a:p>
            <a:pPr lvl="1">
              <a:lnSpc>
                <a:spcPct val="150000"/>
              </a:lnSpc>
            </a:pPr>
            <a:r>
              <a:rPr lang="en-GB" dirty="0"/>
              <a:t>Challenges of building capacity to undertake social care research in the Wessex region (Dorset, South Wiltshire, Hampshire and the Isle of Wight) </a:t>
            </a:r>
          </a:p>
          <a:p>
            <a:pPr lvl="1">
              <a:lnSpc>
                <a:spcPct val="150000"/>
              </a:lnSpc>
            </a:pPr>
            <a:r>
              <a:rPr lang="en-GB" dirty="0"/>
              <a:t>Opportunities for building research engagement and capacity.</a:t>
            </a:r>
          </a:p>
        </p:txBody>
      </p:sp>
    </p:spTree>
    <p:extLst>
      <p:ext uri="{BB962C8B-B14F-4D97-AF65-F5344CB8AC3E}">
        <p14:creationId xmlns:p14="http://schemas.microsoft.com/office/powerpoint/2010/main" val="2364796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Overview in brief </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a:lnSpc>
                <a:spcPct val="150000"/>
              </a:lnSpc>
            </a:pPr>
            <a:r>
              <a:rPr lang="en-GB" dirty="0"/>
              <a:t>This presentation focuses on the enablers and barriers to building social care research capacity facing HEI academic staff in Wessex.</a:t>
            </a:r>
          </a:p>
          <a:p>
            <a:pPr>
              <a:lnSpc>
                <a:spcPct val="150000"/>
              </a:lnSpc>
            </a:pPr>
            <a:r>
              <a:rPr lang="en-GB" dirty="0"/>
              <a:t>From the perspective of current HEI academic staff.</a:t>
            </a:r>
          </a:p>
          <a:p>
            <a:pPr>
              <a:lnSpc>
                <a:spcPct val="150000"/>
              </a:lnSpc>
            </a:pPr>
            <a:r>
              <a:rPr lang="en-GB" i="1" dirty="0"/>
              <a:t>Methodology is covered in part 3 of the presentation. </a:t>
            </a:r>
          </a:p>
        </p:txBody>
      </p:sp>
    </p:spTree>
    <p:extLst>
      <p:ext uri="{BB962C8B-B14F-4D97-AF65-F5344CB8AC3E}">
        <p14:creationId xmlns:p14="http://schemas.microsoft.com/office/powerpoint/2010/main" val="3408285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Overview in brief (2)</a:t>
            </a:r>
          </a:p>
        </p:txBody>
      </p:sp>
      <p:sp>
        <p:nvSpPr>
          <p:cNvPr id="5" name="Rectangle: Rounded Corners 4">
            <a:extLst>
              <a:ext uri="{FF2B5EF4-FFF2-40B4-BE49-F238E27FC236}">
                <a16:creationId xmlns:a16="http://schemas.microsoft.com/office/drawing/2014/main" id="{8D1CE801-92FA-034E-854B-4805462543DF}"/>
              </a:ext>
            </a:extLst>
          </p:cNvPr>
          <p:cNvSpPr/>
          <p:nvPr/>
        </p:nvSpPr>
        <p:spPr>
          <a:xfrm>
            <a:off x="2247900" y="3657599"/>
            <a:ext cx="2290760" cy="1514475"/>
          </a:xfrm>
          <a:prstGeom prst="roundRect">
            <a:avLst/>
          </a:prstGeom>
          <a:solidFill>
            <a:schemeClr val="accent1"/>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Practitioners</a:t>
            </a:r>
          </a:p>
        </p:txBody>
      </p:sp>
      <p:sp>
        <p:nvSpPr>
          <p:cNvPr id="6" name="Rectangle: Rounded Corners 5">
            <a:extLst>
              <a:ext uri="{FF2B5EF4-FFF2-40B4-BE49-F238E27FC236}">
                <a16:creationId xmlns:a16="http://schemas.microsoft.com/office/drawing/2014/main" id="{4535ADF5-1B69-DA82-F2E8-7CF3597E889B}"/>
              </a:ext>
            </a:extLst>
          </p:cNvPr>
          <p:cNvSpPr/>
          <p:nvPr/>
        </p:nvSpPr>
        <p:spPr>
          <a:xfrm>
            <a:off x="8943974" y="3333750"/>
            <a:ext cx="2085975" cy="1409700"/>
          </a:xfrm>
          <a:prstGeom prst="roundRect">
            <a:avLst/>
          </a:prstGeom>
          <a:solidFill>
            <a:schemeClr val="accent5">
              <a:lumMod val="60000"/>
              <a:lumOff val="40000"/>
            </a:schemeClr>
          </a:solidFill>
          <a:effectLst>
            <a:glow rad="101600">
              <a:srgbClr val="CC0066">
                <a:alpha val="6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HEI Academic Staff</a:t>
            </a:r>
          </a:p>
        </p:txBody>
      </p:sp>
      <p:sp>
        <p:nvSpPr>
          <p:cNvPr id="7" name="Isosceles Triangle 6">
            <a:extLst>
              <a:ext uri="{FF2B5EF4-FFF2-40B4-BE49-F238E27FC236}">
                <a16:creationId xmlns:a16="http://schemas.microsoft.com/office/drawing/2014/main" id="{8099F65D-9C82-60C7-9ACA-6FA5D9659FAF}"/>
              </a:ext>
            </a:extLst>
          </p:cNvPr>
          <p:cNvSpPr/>
          <p:nvPr/>
        </p:nvSpPr>
        <p:spPr>
          <a:xfrm>
            <a:off x="5736428" y="3052762"/>
            <a:ext cx="2085975" cy="2371726"/>
          </a:xfrm>
          <a:prstGeom prst="triangle">
            <a:avLst>
              <a:gd name="adj" fmla="val 4817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dirty="0">
                <a:solidFill>
                  <a:schemeClr val="bg1"/>
                </a:solidFill>
              </a:rPr>
              <a:t>Social</a:t>
            </a:r>
          </a:p>
          <a:p>
            <a:pPr algn="ctr"/>
            <a:r>
              <a:rPr lang="en-GB" dirty="0">
                <a:solidFill>
                  <a:schemeClr val="bg1"/>
                </a:solidFill>
              </a:rPr>
              <a:t>Care</a:t>
            </a:r>
          </a:p>
          <a:p>
            <a:pPr algn="ctr"/>
            <a:r>
              <a:rPr lang="en-GB" dirty="0">
                <a:solidFill>
                  <a:schemeClr val="bg1"/>
                </a:solidFill>
              </a:rPr>
              <a:t>Research</a:t>
            </a:r>
          </a:p>
        </p:txBody>
      </p:sp>
      <p:sp>
        <p:nvSpPr>
          <p:cNvPr id="8" name="Arrow: Right 7">
            <a:extLst>
              <a:ext uri="{FF2B5EF4-FFF2-40B4-BE49-F238E27FC236}">
                <a16:creationId xmlns:a16="http://schemas.microsoft.com/office/drawing/2014/main" id="{98ADBAAC-0CFF-2C79-3DE2-DFC592D777E0}"/>
              </a:ext>
            </a:extLst>
          </p:cNvPr>
          <p:cNvSpPr/>
          <p:nvPr/>
        </p:nvSpPr>
        <p:spPr>
          <a:xfrm>
            <a:off x="4783928" y="3790950"/>
            <a:ext cx="952500" cy="323850"/>
          </a:xfrm>
          <a:prstGeom prst="rightArrow">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9" name="Arrow: Right 8">
            <a:extLst>
              <a:ext uri="{FF2B5EF4-FFF2-40B4-BE49-F238E27FC236}">
                <a16:creationId xmlns:a16="http://schemas.microsoft.com/office/drawing/2014/main" id="{E3DF64C2-4C41-D0A9-DC7C-79926A0E9226}"/>
              </a:ext>
            </a:extLst>
          </p:cNvPr>
          <p:cNvSpPr/>
          <p:nvPr/>
        </p:nvSpPr>
        <p:spPr>
          <a:xfrm flipH="1">
            <a:off x="7681909" y="4238625"/>
            <a:ext cx="952500" cy="323850"/>
          </a:xfrm>
          <a:prstGeom prst="rightArrow">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10" name="Arrow: U-Turn 9">
            <a:extLst>
              <a:ext uri="{FF2B5EF4-FFF2-40B4-BE49-F238E27FC236}">
                <a16:creationId xmlns:a16="http://schemas.microsoft.com/office/drawing/2014/main" id="{A774A489-7E89-8630-A28E-3D4E7B3E0B38}"/>
              </a:ext>
            </a:extLst>
          </p:cNvPr>
          <p:cNvSpPr/>
          <p:nvPr/>
        </p:nvSpPr>
        <p:spPr>
          <a:xfrm>
            <a:off x="2247896" y="2770582"/>
            <a:ext cx="8782050" cy="571500"/>
          </a:xfrm>
          <a:prstGeom prst="utur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solidFill>
                <a:schemeClr val="tx1"/>
              </a:solidFill>
            </a:endParaRPr>
          </a:p>
        </p:txBody>
      </p:sp>
      <p:sp>
        <p:nvSpPr>
          <p:cNvPr id="11" name="Arrow: U-Turn 10">
            <a:extLst>
              <a:ext uri="{FF2B5EF4-FFF2-40B4-BE49-F238E27FC236}">
                <a16:creationId xmlns:a16="http://schemas.microsoft.com/office/drawing/2014/main" id="{2F8623C8-D469-1934-961C-A8792C46E261}"/>
              </a:ext>
            </a:extLst>
          </p:cNvPr>
          <p:cNvSpPr/>
          <p:nvPr/>
        </p:nvSpPr>
        <p:spPr>
          <a:xfrm flipH="1" flipV="1">
            <a:off x="2247896" y="5135168"/>
            <a:ext cx="8782051" cy="571500"/>
          </a:xfrm>
          <a:prstGeom prst="utur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solidFill>
                <a:schemeClr val="tx1"/>
              </a:solidFill>
            </a:endParaRPr>
          </a:p>
        </p:txBody>
      </p:sp>
      <p:sp>
        <p:nvSpPr>
          <p:cNvPr id="12" name="Content Placeholder 2">
            <a:extLst>
              <a:ext uri="{FF2B5EF4-FFF2-40B4-BE49-F238E27FC236}">
                <a16:creationId xmlns:a16="http://schemas.microsoft.com/office/drawing/2014/main" id="{B076CC3F-FAFB-D0AC-9A90-67799809DE46}"/>
              </a:ext>
            </a:extLst>
          </p:cNvPr>
          <p:cNvSpPr>
            <a:spLocks noGrp="1"/>
          </p:cNvSpPr>
          <p:nvPr>
            <p:ph idx="1"/>
          </p:nvPr>
        </p:nvSpPr>
        <p:spPr>
          <a:xfrm>
            <a:off x="838200" y="1690688"/>
            <a:ext cx="10515600" cy="3590437"/>
          </a:xfrm>
        </p:spPr>
        <p:txBody>
          <a:bodyPr>
            <a:noAutofit/>
          </a:bodyPr>
          <a:lstStyle/>
          <a:p>
            <a:pPr lvl="0"/>
            <a:r>
              <a:rPr lang="en-GB" dirty="0"/>
              <a:t>Putting yourself into the place of the participants….</a:t>
            </a:r>
          </a:p>
        </p:txBody>
      </p:sp>
    </p:spTree>
    <p:extLst>
      <p:ext uri="{BB962C8B-B14F-4D97-AF65-F5344CB8AC3E}">
        <p14:creationId xmlns:p14="http://schemas.microsoft.com/office/powerpoint/2010/main" val="19157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Literature</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199" y="1690688"/>
            <a:ext cx="10515599" cy="3590437"/>
          </a:xfrm>
        </p:spPr>
        <p:txBody>
          <a:bodyPr>
            <a:noAutofit/>
          </a:bodyPr>
          <a:lstStyle/>
          <a:p>
            <a:pPr marL="0" indent="0">
              <a:lnSpc>
                <a:spcPct val="150000"/>
              </a:lnSpc>
              <a:buNone/>
            </a:pPr>
            <a:r>
              <a:rPr lang="en-GB" dirty="0"/>
              <a:t>1994</a:t>
            </a:r>
          </a:p>
          <a:p>
            <a:pPr marL="0" indent="0">
              <a:lnSpc>
                <a:spcPct val="150000"/>
              </a:lnSpc>
              <a:buNone/>
            </a:pPr>
            <a:r>
              <a:rPr lang="en-GB" sz="2000" dirty="0"/>
              <a:t>A Department of Health strategy document on research and development in Social Services – the Gilbert report - identified weak links between research in a context of evidence-based practice. </a:t>
            </a:r>
            <a:endParaRPr lang="en-GB" sz="2000" i="1" dirty="0"/>
          </a:p>
        </p:txBody>
      </p:sp>
    </p:spTree>
    <p:extLst>
      <p:ext uri="{BB962C8B-B14F-4D97-AF65-F5344CB8AC3E}">
        <p14:creationId xmlns:p14="http://schemas.microsoft.com/office/powerpoint/2010/main" val="410006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Literature (2)</a:t>
            </a:r>
          </a:p>
        </p:txBody>
      </p:sp>
      <p:sp>
        <p:nvSpPr>
          <p:cNvPr id="4" name="Content Placeholder 2">
            <a:extLst>
              <a:ext uri="{FF2B5EF4-FFF2-40B4-BE49-F238E27FC236}">
                <a16:creationId xmlns:a16="http://schemas.microsoft.com/office/drawing/2014/main" id="{FDD897FE-0F2F-1CBD-DE58-65ACE75F390B}"/>
              </a:ext>
            </a:extLst>
          </p:cNvPr>
          <p:cNvSpPr txBox="1">
            <a:spLocks/>
          </p:cNvSpPr>
          <p:nvPr/>
        </p:nvSpPr>
        <p:spPr>
          <a:xfrm>
            <a:off x="616526" y="1633781"/>
            <a:ext cx="10958948" cy="35904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GB" dirty="0"/>
              <a:t>2008</a:t>
            </a:r>
          </a:p>
          <a:p>
            <a:pPr marL="0" indent="0">
              <a:lnSpc>
                <a:spcPct val="150000"/>
              </a:lnSpc>
              <a:buNone/>
            </a:pPr>
            <a:r>
              <a:rPr lang="en-GB" sz="2000" dirty="0"/>
              <a:t>A survey circulated to UK social work academics completed by </a:t>
            </a:r>
            <a:r>
              <a:rPr lang="en-GB" sz="2000" i="1" dirty="0"/>
              <a:t>n=249 </a:t>
            </a:r>
            <a:r>
              <a:rPr lang="en-GB" sz="2000" dirty="0"/>
              <a:t>participants (Moriarty et al., 2015) revealed their enthusiasm for undertaking research but highlighted the practical difficulties they faced in terms of relief from teaching responsibilities; access to research funding; and a comparatively limited infrastructure for social work research.</a:t>
            </a:r>
          </a:p>
          <a:p>
            <a:pPr marL="0" indent="0">
              <a:lnSpc>
                <a:spcPct val="160000"/>
              </a:lnSpc>
              <a:buNone/>
            </a:pPr>
            <a:r>
              <a:rPr lang="en-GB" dirty="0"/>
              <a:t>2018</a:t>
            </a:r>
          </a:p>
          <a:p>
            <a:pPr>
              <a:lnSpc>
                <a:spcPct val="150000"/>
              </a:lnSpc>
            </a:pPr>
            <a:r>
              <a:rPr lang="en-GB" sz="2000" dirty="0"/>
              <a:t>Responses from </a:t>
            </a:r>
            <a:r>
              <a:rPr lang="en-GB" sz="2000" i="1" dirty="0"/>
              <a:t>n=200 </a:t>
            </a:r>
            <a:r>
              <a:rPr lang="en-GB" sz="2000" dirty="0"/>
              <a:t>participants of a study by </a:t>
            </a:r>
            <a:r>
              <a:rPr lang="en-GB" sz="2000" dirty="0" err="1"/>
              <a:t>Teater</a:t>
            </a:r>
            <a:r>
              <a:rPr lang="en-GB" sz="2000" dirty="0"/>
              <a:t> et al. (2018) indicated that 73% were research active, but they spent less time on research and teaching and more time on administration than expected by their employing HEIs. </a:t>
            </a:r>
          </a:p>
          <a:p>
            <a:pPr marL="0" indent="0">
              <a:lnSpc>
                <a:spcPct val="150000"/>
              </a:lnSpc>
              <a:buNone/>
            </a:pPr>
            <a:endParaRPr lang="en-GB" sz="2000" dirty="0"/>
          </a:p>
        </p:txBody>
      </p:sp>
    </p:spTree>
    <p:extLst>
      <p:ext uri="{BB962C8B-B14F-4D97-AF65-F5344CB8AC3E}">
        <p14:creationId xmlns:p14="http://schemas.microsoft.com/office/powerpoint/2010/main" val="1551388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FB8C1B6F1368A448FAFE143E58C1931" ma:contentTypeVersion="13" ma:contentTypeDescription="Create a new document." ma:contentTypeScope="" ma:versionID="3c637aa62fa4f47faae0730bb93f47a1">
  <xsd:schema xmlns:xsd="http://www.w3.org/2001/XMLSchema" xmlns:xs="http://www.w3.org/2001/XMLSchema" xmlns:p="http://schemas.microsoft.com/office/2006/metadata/properties" xmlns:ns2="10294453-65f5-44fb-8737-ccd32b381359" xmlns:ns3="c1e849cb-4fc3-49b3-a8f7-48d1d38db013" targetNamespace="http://schemas.microsoft.com/office/2006/metadata/properties" ma:root="true" ma:fieldsID="e46023625d612d15e98f645bfea27eb4" ns2:_="" ns3:_="">
    <xsd:import namespace="10294453-65f5-44fb-8737-ccd32b381359"/>
    <xsd:import namespace="c1e849cb-4fc3-49b3-a8f7-48d1d38db013"/>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294453-65f5-44fb-8737-ccd32b381359"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1e849cb-4fc3-49b3-a8f7-48d1d38db013"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147359-7E70-4E14-8CE0-675D69D963FE}">
  <ds:schemaRefs>
    <ds:schemaRef ds:uri="http://schemas.microsoft.com/sharepoint/v3/contenttype/forms"/>
  </ds:schemaRefs>
</ds:datastoreItem>
</file>

<file path=customXml/itemProps2.xml><?xml version="1.0" encoding="utf-8"?>
<ds:datastoreItem xmlns:ds="http://schemas.openxmlformats.org/officeDocument/2006/customXml" ds:itemID="{4E5D2F07-952A-43A3-97BC-FABC997F4D48}">
  <ds:schemaRefs>
    <ds:schemaRef ds:uri="http://purl.org/dc/dcmitype/"/>
    <ds:schemaRef ds:uri="http://purl.org/dc/elements/1.1/"/>
    <ds:schemaRef ds:uri="http://schemas.microsoft.com/office/2006/metadata/properties"/>
    <ds:schemaRef ds:uri="10294453-65f5-44fb-8737-ccd32b381359"/>
    <ds:schemaRef ds:uri="http://schemas.microsoft.com/office/infopath/2007/PartnerControls"/>
    <ds:schemaRef ds:uri="c1e849cb-4fc3-49b3-a8f7-48d1d38db013"/>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880ACED-D86D-4452-9030-F99ABE2C8D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294453-65f5-44fb-8737-ccd32b381359"/>
    <ds:schemaRef ds:uri="c1e849cb-4fc3-49b3-a8f7-48d1d38db0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7176</TotalTime>
  <Words>1496</Words>
  <Application>Microsoft Office PowerPoint</Application>
  <PresentationFormat>Widescreen</PresentationFormat>
  <Paragraphs>118</Paragraphs>
  <Slides>23</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Bahnschrift</vt:lpstr>
      <vt:lpstr>Calibri</vt:lpstr>
      <vt:lpstr>PT Sans</vt:lpstr>
      <vt:lpstr>Symbol</vt:lpstr>
      <vt:lpstr>Trebuchet MS</vt:lpstr>
      <vt:lpstr>Office Theme</vt:lpstr>
      <vt:lpstr>Building Research Capacity in Social Care (Enablers and barriers facing HEI academic staff in Wessex)</vt:lpstr>
      <vt:lpstr>Aims of this part of the seminar</vt:lpstr>
      <vt:lpstr>Disclaimer</vt:lpstr>
      <vt:lpstr>PowerPoint Presentation</vt:lpstr>
      <vt:lpstr>Aims of the project</vt:lpstr>
      <vt:lpstr>Overview in brief </vt:lpstr>
      <vt:lpstr>Overview in brief (2)</vt:lpstr>
      <vt:lpstr>Literature</vt:lpstr>
      <vt:lpstr>Literature (2)</vt:lpstr>
      <vt:lpstr>Literature (3)</vt:lpstr>
      <vt:lpstr>What our data shows</vt:lpstr>
      <vt:lpstr>Areas to focus on</vt:lpstr>
      <vt:lpstr>Areas to focus on (2)</vt:lpstr>
      <vt:lpstr>Areas to focus on (3)</vt:lpstr>
      <vt:lpstr>Areas to focus on (4)</vt:lpstr>
      <vt:lpstr>Areas to focus on (5)</vt:lpstr>
      <vt:lpstr>Areas to focus on (6)</vt:lpstr>
      <vt:lpstr>Recommendations</vt:lpstr>
      <vt:lpstr>Recommendations (2)</vt:lpstr>
      <vt:lpstr>Recommendations (3)</vt:lpstr>
      <vt:lpstr>Recommendations (4)</vt:lpstr>
      <vt:lpstr>Recommendations (5)</vt:lpstr>
      <vt:lpstr>Recommendations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Clarissa O'Connell</dc:creator>
  <cp:lastModifiedBy>Andy Pulman</cp:lastModifiedBy>
  <cp:revision>297</cp:revision>
  <dcterms:created xsi:type="dcterms:W3CDTF">2019-11-12T20:37:58Z</dcterms:created>
  <dcterms:modified xsi:type="dcterms:W3CDTF">2023-04-27T15:18:44Z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0x0101003FB8C1B6F1368A448FAFE143E58C1931</vt:lpwstr>
  </property>
</Properties>
</file>