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92" r:id="rId7"/>
    <p:sldId id="302" r:id="rId8"/>
    <p:sldId id="303" r:id="rId9"/>
    <p:sldId id="296" r:id="rId10"/>
    <p:sldId id="261" r:id="rId11"/>
    <p:sldId id="301" r:id="rId12"/>
    <p:sldId id="289" r:id="rId13"/>
    <p:sldId id="297" r:id="rId14"/>
    <p:sldId id="298" r:id="rId15"/>
    <p:sldId id="299" r:id="rId16"/>
    <p:sldId id="30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406E7-62D8-4DBF-A48A-C4C8E98C1B51}" v="162" dt="2024-12-03T17:05:29.578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l.ballard@soton.ac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2856" y="3429000"/>
            <a:ext cx="4941771" cy="1122202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Using I-Poems for Deeper Insights in Qualitative Data Analysis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56" y="5193345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Lisa Ballard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of December 2024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0" y="5836730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 have used I-Poems: an aid to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1A5CD-41AB-C2BD-2EE3-1D9F634A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120" y="0"/>
            <a:ext cx="2176461" cy="512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7A298-B90C-0C3B-B771-159A189BEAE1}"/>
              </a:ext>
            </a:extLst>
          </p:cNvPr>
          <p:cNvSpPr txBox="1"/>
          <p:nvPr/>
        </p:nvSpPr>
        <p:spPr>
          <a:xfrm>
            <a:off x="5179243" y="635306"/>
            <a:ext cx="617455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stand in my shed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look at everything that’s in it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look at all my tools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 use these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do all the repairs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love doing stuff with my hands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fix cars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should probably start thinking about preserving them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 sell them all on 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just going to go, ‘ah well’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dead anyway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I’ve only got 15 or 20 years</a:t>
            </a:r>
            <a:endParaRPr lang="en-GB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94C89C-833F-D76E-8605-C43A878A210D}"/>
              </a:ext>
            </a:extLst>
          </p:cNvPr>
          <p:cNvGrpSpPr/>
          <p:nvPr/>
        </p:nvGrpSpPr>
        <p:grpSpPr>
          <a:xfrm>
            <a:off x="2675487" y="1411243"/>
            <a:ext cx="1999845" cy="1486084"/>
            <a:chOff x="2675487" y="1411243"/>
            <a:chExt cx="1999845" cy="1486084"/>
          </a:xfrm>
        </p:grpSpPr>
        <p:sp>
          <p:nvSpPr>
            <p:cNvPr id="8" name="Text Placeholder 28">
              <a:extLst>
                <a:ext uri="{FF2B5EF4-FFF2-40B4-BE49-F238E27FC236}">
                  <a16:creationId xmlns:a16="http://schemas.microsoft.com/office/drawing/2014/main" id="{50B7F5B1-07DB-7B8E-F155-E55891EFA64C}"/>
                </a:ext>
              </a:extLst>
            </p:cNvPr>
            <p:cNvSpPr txBox="1">
              <a:spLocks/>
            </p:cNvSpPr>
            <p:nvPr/>
          </p:nvSpPr>
          <p:spPr>
            <a:xfrm>
              <a:off x="2968367" y="1848752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Diary data</a:t>
              </a:r>
            </a:p>
          </p:txBody>
        </p:sp>
        <p:sp>
          <p:nvSpPr>
            <p:cNvPr id="9" name="Graphic 61">
              <a:extLst>
                <a:ext uri="{FF2B5EF4-FFF2-40B4-BE49-F238E27FC236}">
                  <a16:creationId xmlns:a16="http://schemas.microsoft.com/office/drawing/2014/main" id="{6DB4AD79-8000-3CB5-C318-F117E257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D077E-39E7-8B41-75DD-FF89488278FE}"/>
              </a:ext>
            </a:extLst>
          </p:cNvPr>
          <p:cNvGrpSpPr/>
          <p:nvPr/>
        </p:nvGrpSpPr>
        <p:grpSpPr>
          <a:xfrm>
            <a:off x="2420924" y="3288622"/>
            <a:ext cx="2014739" cy="1639742"/>
            <a:chOff x="2629842" y="1411243"/>
            <a:chExt cx="1706965" cy="1451073"/>
          </a:xfrm>
        </p:grpSpPr>
        <p:sp>
          <p:nvSpPr>
            <p:cNvPr id="14" name="Text Placeholder 28">
              <a:extLst>
                <a:ext uri="{FF2B5EF4-FFF2-40B4-BE49-F238E27FC236}">
                  <a16:creationId xmlns:a16="http://schemas.microsoft.com/office/drawing/2014/main" id="{53366EED-190B-7FDD-23E6-07302D6A7C8F}"/>
                </a:ext>
              </a:extLst>
            </p:cNvPr>
            <p:cNvSpPr txBox="1">
              <a:spLocks/>
            </p:cNvSpPr>
            <p:nvPr/>
          </p:nvSpPr>
          <p:spPr>
            <a:xfrm>
              <a:off x="2629842" y="1813741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Expanded (more</a:t>
              </a:r>
            </a:p>
            <a:p>
              <a:pPr algn="ctr"/>
              <a:r>
                <a:rPr lang="en-US" dirty="0"/>
                <a:t> words)</a:t>
              </a:r>
            </a:p>
          </p:txBody>
        </p:sp>
        <p:sp>
          <p:nvSpPr>
            <p:cNvPr id="15" name="Graphic 61">
              <a:extLst>
                <a:ext uri="{FF2B5EF4-FFF2-40B4-BE49-F238E27FC236}">
                  <a16:creationId xmlns:a16="http://schemas.microsoft.com/office/drawing/2014/main" id="{0127A901-0DF3-9713-F268-8FE485AE4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6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0" y="5836730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 have used I-Poems: an aid to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1A5CD-41AB-C2BD-2EE3-1D9F634A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120" y="0"/>
            <a:ext cx="2176461" cy="51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A4E3-9166-35D1-E3EF-A88C9E8B8028}"/>
              </a:ext>
            </a:extLst>
          </p:cNvPr>
          <p:cNvSpPr txBox="1"/>
          <p:nvPr/>
        </p:nvSpPr>
        <p:spPr>
          <a:xfrm>
            <a:off x="2550912" y="435482"/>
            <a:ext cx="289874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r>
              <a:rPr lang="en-GB" sz="14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Feeling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feel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worried 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don’t want to feel like that all the time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just didn’t care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wasn’t angry about anything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was very up and down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smoothed out again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not sure how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pleasantly surprised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I’ll be in a bad mood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felt just totally emotionless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didn’t marvel at the autumn trees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did experience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hoping 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 imagine being elated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not going to end up being flat again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don’t go round smashing things up 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just seethe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sit there and seethe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can’t be bothered with this anymore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sz="1200" dirty="0">
                <a:solidFill>
                  <a:schemeClr val="accent2">
                    <a:lumMod val="25000"/>
                  </a:schemeClr>
                </a:solidFill>
              </a:rPr>
            </a:br>
            <a:endParaRPr lang="en-GB" sz="1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DD4E-BE81-EBA0-8686-42CA0CBBB38B}"/>
              </a:ext>
            </a:extLst>
          </p:cNvPr>
          <p:cNvSpPr txBox="1"/>
          <p:nvPr/>
        </p:nvSpPr>
        <p:spPr>
          <a:xfrm>
            <a:off x="5448085" y="451091"/>
            <a:ext cx="302129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r>
              <a:rPr lang="en-GB" sz="14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Thinking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think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start thinking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think 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haven’t thought about it since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going to be in a very bad place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I’ve been lucky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think maybe all the luck</a:t>
            </a:r>
            <a:r>
              <a:rPr lang="en-GB" sz="14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I’ve had has all been saved up and used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wouldn’t dwell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normally do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hoping not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B56DA-B567-43B5-349A-037A165B1F76}"/>
              </a:ext>
            </a:extLst>
          </p:cNvPr>
          <p:cNvSpPr txBox="1"/>
          <p:nvPr/>
        </p:nvSpPr>
        <p:spPr>
          <a:xfrm>
            <a:off x="8469375" y="512108"/>
            <a:ext cx="336065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r>
              <a:rPr lang="en-GB" sz="14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Knowing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would rather know for sure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have to know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need to plan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have or haven’t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have symptoms or not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 carry on with life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[If] I am having symptoms now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not bothered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just want to know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leaning more towards having it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think it’s, it’s better to be mentally prepared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leaning more towards having it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saying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think I’m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I’ve got it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am quite woolly headed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I’m quite forgetful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can remember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I’ve always been forgetful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indent="-540385" algn="just" rtl="0">
              <a:spcBef>
                <a:spcPts val="0"/>
              </a:spcBef>
            </a:pP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 forget to do stuff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7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0" y="5836730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How I have used I-Poems: an aid to analysis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97685B66-6D50-975C-4B21-AA5DA4973802}"/>
              </a:ext>
            </a:extLst>
          </p:cNvPr>
          <p:cNvSpPr txBox="1">
            <a:spLocks/>
          </p:cNvSpPr>
          <p:nvPr/>
        </p:nvSpPr>
        <p:spPr>
          <a:xfrm>
            <a:off x="0" y="135858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Chronological We-Poem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B6093-D132-3DAD-4AFB-CA4F31916BE9}"/>
              </a:ext>
            </a:extLst>
          </p:cNvPr>
          <p:cNvSpPr txBox="1"/>
          <p:nvPr/>
        </p:nvSpPr>
        <p:spPr>
          <a:xfrm>
            <a:off x="5259514" y="652807"/>
            <a:ext cx="316490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16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‘We’ Poem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hope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rent a house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can afford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are all going to die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were all thinking it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wouldn’t, we wouldn’t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met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all don’t want him to drive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went shooting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all went shooting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all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come to it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think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won’t speak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get on for a week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don’t want to have any problems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don’t want that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then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endParaRPr lang="en-GB" sz="1200" b="0" i="0" u="none" strike="noStrike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sz="1200" dirty="0">
                <a:solidFill>
                  <a:schemeClr val="accent2">
                    <a:lumMod val="25000"/>
                  </a:schemeClr>
                </a:solidFill>
              </a:rPr>
            </a:br>
            <a:endParaRPr lang="en-GB" sz="1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D07A4-7B5A-46F6-E22D-1C9345091BED}"/>
              </a:ext>
            </a:extLst>
          </p:cNvPr>
          <p:cNvSpPr txBox="1"/>
          <p:nvPr/>
        </p:nvSpPr>
        <p:spPr>
          <a:xfrm>
            <a:off x="8424422" y="643622"/>
            <a:ext cx="61557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were on a long weekend anyway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can get you home quick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don’t mean it that way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were okay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moved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can give 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can all hope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[it’s not something] we squirrel away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talk about it quite a bit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probably do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bounce off each other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We’re open books really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were talking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need to put in place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/>
            <a:r>
              <a:rPr lang="en-GB" sz="16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We will get it this time</a:t>
            </a: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C69E31-7DFD-4187-0CA7-5B194B42A9DD}"/>
              </a:ext>
            </a:extLst>
          </p:cNvPr>
          <p:cNvGrpSpPr/>
          <p:nvPr/>
        </p:nvGrpSpPr>
        <p:grpSpPr>
          <a:xfrm>
            <a:off x="2515191" y="1660290"/>
            <a:ext cx="2014739" cy="1583179"/>
            <a:chOff x="2605881" y="1411243"/>
            <a:chExt cx="1706965" cy="1401020"/>
          </a:xfrm>
        </p:grpSpPr>
        <p:sp>
          <p:nvSpPr>
            <p:cNvPr id="13" name="Text Placeholder 28">
              <a:extLst>
                <a:ext uri="{FF2B5EF4-FFF2-40B4-BE49-F238E27FC236}">
                  <a16:creationId xmlns:a16="http://schemas.microsoft.com/office/drawing/2014/main" id="{8E3CA32B-80ED-CE61-EDCD-5BF4007CD443}"/>
                </a:ext>
              </a:extLst>
            </p:cNvPr>
            <p:cNvSpPr txBox="1">
              <a:spLocks/>
            </p:cNvSpPr>
            <p:nvPr/>
          </p:nvSpPr>
          <p:spPr>
            <a:xfrm>
              <a:off x="2605881" y="1763688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From a clinic consultation</a:t>
              </a:r>
            </a:p>
          </p:txBody>
        </p:sp>
        <p:sp>
          <p:nvSpPr>
            <p:cNvPr id="14" name="Graphic 61">
              <a:extLst>
                <a:ext uri="{FF2B5EF4-FFF2-40B4-BE49-F238E27FC236}">
                  <a16:creationId xmlns:a16="http://schemas.microsoft.com/office/drawing/2014/main" id="{99200CED-932B-2213-1C1B-5BD8F3C6E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E3B91B-FA25-93CA-A874-9B595C83A56A}"/>
              </a:ext>
            </a:extLst>
          </p:cNvPr>
          <p:cNvGrpSpPr/>
          <p:nvPr/>
        </p:nvGrpSpPr>
        <p:grpSpPr>
          <a:xfrm>
            <a:off x="2486910" y="3598866"/>
            <a:ext cx="2014739" cy="1516666"/>
            <a:chOff x="2605881" y="1411243"/>
            <a:chExt cx="1706965" cy="1342160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775B6466-81DB-21EE-AB19-B47F47888D0F}"/>
                </a:ext>
              </a:extLst>
            </p:cNvPr>
            <p:cNvSpPr txBox="1">
              <a:spLocks/>
            </p:cNvSpPr>
            <p:nvPr/>
          </p:nvSpPr>
          <p:spPr>
            <a:xfrm>
              <a:off x="2605881" y="1704828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Genetic </a:t>
              </a:r>
            </a:p>
            <a:p>
              <a:pPr algn="ctr"/>
              <a:r>
                <a:rPr lang="en-US" dirty="0"/>
                <a:t>relationships</a:t>
              </a:r>
            </a:p>
          </p:txBody>
        </p:sp>
        <p:sp>
          <p:nvSpPr>
            <p:cNvPr id="18" name="Graphic 61">
              <a:extLst>
                <a:ext uri="{FF2B5EF4-FFF2-40B4-BE49-F238E27FC236}">
                  <a16:creationId xmlns:a16="http://schemas.microsoft.com/office/drawing/2014/main" id="{F42D3D0C-F6C5-4839-A7B2-98EBC573D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6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0" y="5836730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How I have used I-Poems: an aid to analysis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C69E31-7DFD-4187-0CA7-5B194B42A9DD}"/>
              </a:ext>
            </a:extLst>
          </p:cNvPr>
          <p:cNvGrpSpPr/>
          <p:nvPr/>
        </p:nvGrpSpPr>
        <p:grpSpPr>
          <a:xfrm>
            <a:off x="755804" y="4092406"/>
            <a:ext cx="2014739" cy="1583179"/>
            <a:chOff x="2605881" y="1411243"/>
            <a:chExt cx="1706965" cy="1401020"/>
          </a:xfrm>
        </p:grpSpPr>
        <p:sp>
          <p:nvSpPr>
            <p:cNvPr id="13" name="Text Placeholder 28">
              <a:extLst>
                <a:ext uri="{FF2B5EF4-FFF2-40B4-BE49-F238E27FC236}">
                  <a16:creationId xmlns:a16="http://schemas.microsoft.com/office/drawing/2014/main" id="{8E3CA32B-80ED-CE61-EDCD-5BF4007CD443}"/>
                </a:ext>
              </a:extLst>
            </p:cNvPr>
            <p:cNvSpPr txBox="1">
              <a:spLocks/>
            </p:cNvSpPr>
            <p:nvPr/>
          </p:nvSpPr>
          <p:spPr>
            <a:xfrm>
              <a:off x="2605881" y="1763688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From diary </a:t>
              </a:r>
            </a:p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4" name="Graphic 61">
              <a:extLst>
                <a:ext uri="{FF2B5EF4-FFF2-40B4-BE49-F238E27FC236}">
                  <a16:creationId xmlns:a16="http://schemas.microsoft.com/office/drawing/2014/main" id="{99200CED-932B-2213-1C1B-5BD8F3C6E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290AA4-DFC1-01B4-EA64-536FB1CF1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8150" y="0"/>
            <a:ext cx="2267909" cy="871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5DE7E-6330-1744-B959-398C3BC2FF30}"/>
              </a:ext>
            </a:extLst>
          </p:cNvPr>
          <p:cNvSpPr txBox="1"/>
          <p:nvPr/>
        </p:nvSpPr>
        <p:spPr>
          <a:xfrm>
            <a:off x="4417692" y="0"/>
            <a:ext cx="7774308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‘That’s when I start to worry’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</a:b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When they take the blood on Monday, it's probably </a:t>
            </a:r>
            <a:r>
              <a:rPr lang="en-GB" sz="1500" b="0" i="0" u="none" strike="noStrike" dirty="0" err="1">
                <a:solidFill>
                  <a:schemeClr val="accent2">
                    <a:lumMod val="25000"/>
                  </a:schemeClr>
                </a:solidFill>
                <a:effectLst/>
              </a:rPr>
              <a:t>gonna</a:t>
            </a: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 become more real to me.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I'm finally </a:t>
            </a:r>
            <a:r>
              <a:rPr lang="en-GB" sz="1500" b="0" i="0" u="none" strike="noStrike" dirty="0" err="1">
                <a:solidFill>
                  <a:schemeClr val="accent2">
                    <a:lumMod val="25000"/>
                  </a:schemeClr>
                </a:solidFill>
                <a:effectLst/>
              </a:rPr>
              <a:t>gonna</a:t>
            </a: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 start thinking about it more often and thinking about it properly.  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Getting all wound up about it and all despair-</a:t>
            </a:r>
            <a:r>
              <a:rPr lang="en-GB" sz="1500" b="0" i="0" u="none" strike="noStrike" dirty="0" err="1">
                <a:solidFill>
                  <a:schemeClr val="accent2">
                    <a:lumMod val="25000"/>
                  </a:schemeClr>
                </a:solidFill>
                <a:effectLst/>
              </a:rPr>
              <a:t>ee</a:t>
            </a: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.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Who knows.  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Who knows.  </a:t>
            </a:r>
            <a:endParaRPr lang="en-GB" sz="15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Who knows how I'm </a:t>
            </a:r>
            <a:r>
              <a:rPr lang="en-GB" sz="1500" b="0" i="0" u="none" strike="noStrike" dirty="0" err="1">
                <a:solidFill>
                  <a:schemeClr val="accent2">
                    <a:lumMod val="25000"/>
                  </a:schemeClr>
                </a:solidFill>
                <a:effectLst/>
              </a:rPr>
              <a:t>gonna</a:t>
            </a:r>
            <a:r>
              <a:rPr lang="en-GB" sz="15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 feel.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25000"/>
                  </a:schemeClr>
                </a:solidFill>
              </a:rPr>
              <a:t>[…]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I'm one of those strange people who almost seem to revel in bad situations.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like apocalyptic, end of the world type stuff.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mean, end of the world, you can do what you can like.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Nothing's </a:t>
            </a:r>
            <a:r>
              <a:rPr lang="en-GB" sz="1500" b="0" dirty="0" err="1">
                <a:solidFill>
                  <a:schemeClr val="accent2">
                    <a:lumMod val="25000"/>
                  </a:schemeClr>
                </a:solidFill>
                <a:effectLst/>
              </a:rPr>
              <a:t>gonna</a:t>
            </a: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 matter afterwards.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I'm surprised why I'm not more worried than I am.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should be beside myself with worry.  I am with anything else.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mean the car failed the MOT yesterday, I'm worrying about that.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[…]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It's pointless having a shed, pointless having everything in it.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Maybe I should start inventorying stuff so that the wife knows what the tools are and how much they're worth.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In the event that she needs to sell them to make some money.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For moving on with her life.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want to be able to provide for them.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I don't have anything that will last, aside from my tools.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500" b="0" dirty="0">
                <a:solidFill>
                  <a:schemeClr val="accent2">
                    <a:lumMod val="25000"/>
                  </a:schemeClr>
                </a:solidFill>
                <a:effectLst/>
              </a:rPr>
              <a:t>That's when I start to worry.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6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8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/>
          <a:p>
            <a:r>
              <a:rPr lang="en-US" dirty="0"/>
              <a:t>Lisa Ballard</a:t>
            </a:r>
          </a:p>
          <a:p>
            <a:r>
              <a:rPr lang="en-US" dirty="0">
                <a:hlinkClick r:id="rId2"/>
              </a:rPr>
              <a:t>l.ballard@soton.ac.uk</a:t>
            </a:r>
            <a:endParaRPr lang="en-US" dirty="0"/>
          </a:p>
          <a:p>
            <a:r>
              <a:rPr lang="en-GB" b="0" i="0" dirty="0">
                <a:solidFill>
                  <a:srgbClr val="42576C"/>
                </a:solidFill>
                <a:effectLst/>
              </a:rPr>
              <a:t>@drlmhb.bsky.social</a:t>
            </a:r>
            <a:endParaRPr lang="en-US" b="0" i="0" dirty="0">
              <a:solidFill>
                <a:srgbClr val="42576C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A40ED-FDBD-C1FC-87D4-61A93E8E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986F7-9D60-E069-DAE0-4BE70DFD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4294303" cy="2741334"/>
          </a:xfrm>
        </p:spPr>
        <p:txBody>
          <a:bodyPr>
            <a:normAutofit/>
          </a:bodyPr>
          <a:lstStyle/>
          <a:p>
            <a:r>
              <a:rPr lang="en-US" sz="1700" dirty="0"/>
              <a:t>I’m </a:t>
            </a:r>
            <a:r>
              <a:rPr lang="en-GB" sz="1700" dirty="0"/>
              <a:t>a health psychologist and a senior research fellow (University of Southampton). I’m funded by the National Institute for Health Research / Biomedical Research Centre (Southampton). </a:t>
            </a:r>
          </a:p>
          <a:p>
            <a:r>
              <a:rPr lang="en-GB" sz="1700" dirty="0"/>
              <a:t>My research focuses on the ethical and psychosocial aspects of implementing new technologies in healthcare.</a:t>
            </a:r>
            <a:endParaRPr lang="en-US" sz="170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Dec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I-Poems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B8D4C-FD39-9036-1039-76D59209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2" t="27947" r="9822" b="28779"/>
          <a:stretch/>
        </p:blipFill>
        <p:spPr>
          <a:xfrm>
            <a:off x="342122" y="324325"/>
            <a:ext cx="2752211" cy="70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65262-33DE-C2F5-7D41-E024F2CF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22" y="272827"/>
            <a:ext cx="2752211" cy="7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1455DF-5CEC-44A2-A92D-8E901D1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855" y="3064615"/>
            <a:ext cx="1240971" cy="82391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7E7B18-D05F-4C44-8718-8C671160FC9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75514" y="3064615"/>
            <a:ext cx="1240971" cy="82391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EAD5C6-02F0-4D27-8D85-1BD5EA833D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87174" y="3064615"/>
            <a:ext cx="1240971" cy="823912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91D6145-F7F7-43DE-A16B-BF4F9607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/>
          <a:lstStyle/>
          <a:p>
            <a:r>
              <a:rPr lang="en-US" dirty="0"/>
              <a:t>A bit about i-poems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C46925A-8382-42EB-891C-DBB4EAAA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/>
          <a:lstStyle/>
          <a:p>
            <a:r>
              <a:rPr lang="en-US" dirty="0"/>
              <a:t>A bit about the topic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18AFADE-B54F-4988-8000-B9336A3953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/>
          <a:lstStyle/>
          <a:p>
            <a:r>
              <a:rPr lang="en-US" dirty="0"/>
              <a:t>A few examples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96843C-0ED0-4314-A6F0-DD60C828DDF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618678"/>
          </a:xfrm>
        </p:spPr>
        <p:txBody>
          <a:bodyPr>
            <a:normAutofit/>
          </a:bodyPr>
          <a:lstStyle/>
          <a:p>
            <a:r>
              <a:rPr lang="en-US" dirty="0"/>
              <a:t>Adding to Chloe’s slide on methods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49BF20C-562E-400E-BEA6-1D5F81F2FE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6186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People deliberating the decision to undergo predictive genetic testing for Huntington’s Disease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AA25980-D334-4FC0-9091-936E53B8D32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/>
          <a:lstStyle/>
          <a:p>
            <a:r>
              <a:rPr lang="en-US" dirty="0"/>
              <a:t>I-Poems, We-Poems, &amp; poems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2F21-4E3C-469E-B11C-9214231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0B6B1316-2186-5324-20CE-E2B84347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Dec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2E491-6632-8B4E-3879-E55461A0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4AD45-5463-96C1-2468-7CEBA561E0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946" y="0"/>
            <a:ext cx="3171825" cy="1325563"/>
          </a:xfrm>
        </p:spPr>
        <p:txBody>
          <a:bodyPr/>
          <a:lstStyle/>
          <a:p>
            <a:r>
              <a:rPr lang="en-US" dirty="0"/>
              <a:t>i-Poems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82A2E84-2CF2-AAED-0B84-D40AE5E790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756946" y="1325564"/>
            <a:ext cx="9318790" cy="49621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You can use I-Poems to identify the different types of ‘voices’ in which the participant speaks. Especially those in counterpoint to each other, for example: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conflicting/complementary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resisting/capitulating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confident/distressed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firm/struggling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Strengths</a:t>
            </a:r>
            <a:endParaRPr lang="en-GB" sz="19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Can be used with any text that contains a first-person voice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Traces participants’ sense of self within and across interviews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Systematic series of steps to follow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1900" b="0" dirty="0">
                <a:solidFill>
                  <a:schemeClr val="accent2">
                    <a:lumMod val="25000"/>
                  </a:schemeClr>
                </a:solidFill>
                <a:effectLst/>
              </a:rPr>
            </a:br>
            <a:r>
              <a:rPr lang="en-GB" sz="1900" b="1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Drawbacks</a:t>
            </a:r>
            <a:endParaRPr lang="en-GB" sz="19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Practical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Time-consuming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Epistemological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I-poems constructed by researcher</a:t>
            </a:r>
          </a:p>
          <a:p>
            <a:pPr marL="3810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DB21-6FA9-8D50-1FA7-90EE65D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‘listening guide’ method (Gilligan, 2015)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80D933-C0DF-335B-2DFD-8A1596DC9D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49997" y="578021"/>
            <a:ext cx="5431971" cy="5417425"/>
          </a:xfrm>
        </p:spPr>
        <p:txBody>
          <a:bodyPr>
            <a:norm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br>
              <a:rPr lang="en-GB" sz="1800" b="0" dirty="0">
                <a:solidFill>
                  <a:schemeClr val="accent2">
                    <a:lumMod val="25000"/>
                  </a:schemeClr>
                </a:solidFill>
                <a:effectLst/>
              </a:rPr>
            </a:br>
            <a:r>
              <a:rPr lang="en-GB" sz="1800" b="0" dirty="0">
                <a:solidFill>
                  <a:schemeClr val="accent2">
                    <a:lumMod val="25000"/>
                  </a:schemeClr>
                </a:solidFill>
                <a:effectLst/>
              </a:rPr>
              <a:t>I-poems are part of four</a:t>
            </a:r>
            <a:r>
              <a:rPr lang="en-GB" sz="1800" b="0" i="0" dirty="0">
                <a:solidFill>
                  <a:schemeClr val="accent2">
                    <a:lumMod val="25000"/>
                  </a:schemeClr>
                </a:solidFill>
                <a:effectLst/>
              </a:rPr>
              <a:t> main </a:t>
            </a:r>
            <a:r>
              <a:rPr lang="en-GB" sz="1800" b="0" i="0" dirty="0" err="1">
                <a:solidFill>
                  <a:schemeClr val="accent2">
                    <a:lumMod val="25000"/>
                  </a:schemeClr>
                </a:solidFill>
                <a:effectLst/>
              </a:rPr>
              <a:t>listenings</a:t>
            </a: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:</a:t>
            </a:r>
            <a:endParaRPr lang="en-GB" sz="18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Overall story the participant is relating and the researcher’s emotional/intellectual response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How participant speaks about themselves (I-poem)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How participant speaks about their relationships with others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Cultural and political contexts, and social and economic structures</a:t>
            </a:r>
          </a:p>
          <a:p>
            <a:endParaRPr lang="en-GB" dirty="0"/>
          </a:p>
          <a:p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Gilligan, C. (2015) The Listening Guide Method of Psychological Inquiry, </a:t>
            </a:r>
            <a:r>
              <a:rPr lang="en-GB" sz="1400" b="0" i="1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Qualitative Psychology. </a:t>
            </a:r>
            <a:r>
              <a:rPr lang="en-GB" sz="1400" b="0" i="0" u="none" strike="noStrike" dirty="0">
                <a:solidFill>
                  <a:schemeClr val="accent2">
                    <a:lumMod val="25000"/>
                  </a:schemeClr>
                </a:solidFill>
                <a:effectLst/>
              </a:rPr>
              <a:t>2(1): 69–77</a:t>
            </a:r>
            <a:endParaRPr lang="en-GB" sz="1400" b="0" dirty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A9890F5-A360-8ECF-3FD7-244C21D8E1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C02490-CE55-8270-03B0-2AA04DB6B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763AA-23FF-1A43-C4F8-FEEC259B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9488A-FC12-A6FE-D8C4-8943C57D3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69" y="0"/>
            <a:ext cx="6282958" cy="63560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183255-66C7-29B5-3AAE-61AE66C3059E}"/>
              </a:ext>
            </a:extLst>
          </p:cNvPr>
          <p:cNvGrpSpPr/>
          <p:nvPr/>
        </p:nvGrpSpPr>
        <p:grpSpPr>
          <a:xfrm>
            <a:off x="2029712" y="3607688"/>
            <a:ext cx="2714557" cy="1878712"/>
            <a:chOff x="2675487" y="1411243"/>
            <a:chExt cx="1999845" cy="1486084"/>
          </a:xfrm>
        </p:grpSpPr>
        <p:sp>
          <p:nvSpPr>
            <p:cNvPr id="6" name="Text Placeholder 28">
              <a:extLst>
                <a:ext uri="{FF2B5EF4-FFF2-40B4-BE49-F238E27FC236}">
                  <a16:creationId xmlns:a16="http://schemas.microsoft.com/office/drawing/2014/main" id="{AE7FEF39-28B4-7DD0-EF89-14BC7C3DD651}"/>
                </a:ext>
              </a:extLst>
            </p:cNvPr>
            <p:cNvSpPr txBox="1">
              <a:spLocks/>
            </p:cNvSpPr>
            <p:nvPr/>
          </p:nvSpPr>
          <p:spPr>
            <a:xfrm>
              <a:off x="2968367" y="1848752"/>
              <a:ext cx="1706965" cy="1048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Research topic</a:t>
              </a:r>
            </a:p>
          </p:txBody>
        </p:sp>
        <p:sp>
          <p:nvSpPr>
            <p:cNvPr id="7" name="Graphic 61">
              <a:extLst>
                <a:ext uri="{FF2B5EF4-FFF2-40B4-BE49-F238E27FC236}">
                  <a16:creationId xmlns:a16="http://schemas.microsoft.com/office/drawing/2014/main" id="{CB1A3E9F-61EC-5021-3774-BD64ACFF6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5487" y="1411243"/>
              <a:ext cx="1519834" cy="1268594"/>
            </a:xfrm>
            <a:custGeom>
              <a:avLst/>
              <a:gdLst>
                <a:gd name="connsiteX0" fmla="*/ 625766 w 1590050"/>
                <a:gd name="connsiteY0" fmla="*/ 178826 h 1315433"/>
                <a:gd name="connsiteX1" fmla="*/ 284934 w 1590050"/>
                <a:gd name="connsiteY1" fmla="*/ 458195 h 1315433"/>
                <a:gd name="connsiteX2" fmla="*/ 236288 w 1590050"/>
                <a:gd name="connsiteY2" fmla="*/ 498087 h 1315433"/>
                <a:gd name="connsiteX3" fmla="*/ 70217 w 1590050"/>
                <a:gd name="connsiteY3" fmla="*/ 843983 h 1315433"/>
                <a:gd name="connsiteX4" fmla="*/ 651339 w 1590050"/>
                <a:gd name="connsiteY4" fmla="*/ 1315434 h 1315433"/>
                <a:gd name="connsiteX5" fmla="*/ 1079209 w 1590050"/>
                <a:gd name="connsiteY5" fmla="*/ 1264350 h 1315433"/>
                <a:gd name="connsiteX6" fmla="*/ 1430420 w 1590050"/>
                <a:gd name="connsiteY6" fmla="*/ 957844 h 1315433"/>
                <a:gd name="connsiteX7" fmla="*/ 1590051 w 1590050"/>
                <a:gd name="connsiteY7" fmla="*/ 536415 h 1315433"/>
                <a:gd name="connsiteX8" fmla="*/ 1277105 w 1590050"/>
                <a:gd name="connsiteY8" fmla="*/ 312883 h 1315433"/>
                <a:gd name="connsiteX9" fmla="*/ 913138 w 1590050"/>
                <a:gd name="connsiteY9" fmla="*/ 134119 h 1315433"/>
                <a:gd name="connsiteX10" fmla="*/ 536415 w 1590050"/>
                <a:gd name="connsiteY10" fmla="*/ 83035 h 1315433"/>
                <a:gd name="connsiteX11" fmla="*/ 191581 w 1590050"/>
                <a:gd name="connsiteY11" fmla="*/ 843983 h 1315433"/>
                <a:gd name="connsiteX12" fmla="*/ 146875 w 1590050"/>
                <a:gd name="connsiteY12" fmla="*/ 1149426 h 1315433"/>
                <a:gd name="connsiteX13" fmla="*/ 1245217 w 1590050"/>
                <a:gd name="connsiteY13" fmla="*/ 1289923 h 1315433"/>
                <a:gd name="connsiteX14" fmla="*/ 1519771 w 1590050"/>
                <a:gd name="connsiteY14" fmla="*/ 344834 h 1315433"/>
                <a:gd name="connsiteX15" fmla="*/ 798214 w 1590050"/>
                <a:gd name="connsiteY15" fmla="*/ 223532 h 1315433"/>
                <a:gd name="connsiteX16" fmla="*/ 0 w 1590050"/>
                <a:gd name="connsiteY16" fmla="*/ 699235 h 1315433"/>
                <a:gd name="connsiteX17" fmla="*/ 434247 w 1590050"/>
                <a:gd name="connsiteY17" fmla="*/ 1315434 h 1315433"/>
                <a:gd name="connsiteX18" fmla="*/ 1468686 w 1590050"/>
                <a:gd name="connsiteY18" fmla="*/ 1091964 h 1315433"/>
                <a:gd name="connsiteX19" fmla="*/ 1155804 w 1590050"/>
                <a:gd name="connsiteY19" fmla="*/ 0 h 1315433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146875 w 1590051"/>
                <a:gd name="connsiteY12" fmla="*/ 114942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625766 w 1590051"/>
                <a:gd name="connsiteY0" fmla="*/ 178826 h 1315434"/>
                <a:gd name="connsiteX1" fmla="*/ 284934 w 1590051"/>
                <a:gd name="connsiteY1" fmla="*/ 458195 h 1315434"/>
                <a:gd name="connsiteX2" fmla="*/ 236288 w 1590051"/>
                <a:gd name="connsiteY2" fmla="*/ 498087 h 1315434"/>
                <a:gd name="connsiteX3" fmla="*/ 70217 w 1590051"/>
                <a:gd name="connsiteY3" fmla="*/ 843983 h 1315434"/>
                <a:gd name="connsiteX4" fmla="*/ 651339 w 1590051"/>
                <a:gd name="connsiteY4" fmla="*/ 1315434 h 1315434"/>
                <a:gd name="connsiteX5" fmla="*/ 1079209 w 1590051"/>
                <a:gd name="connsiteY5" fmla="*/ 1264350 h 1315434"/>
                <a:gd name="connsiteX6" fmla="*/ 1430420 w 1590051"/>
                <a:gd name="connsiteY6" fmla="*/ 957844 h 1315434"/>
                <a:gd name="connsiteX7" fmla="*/ 1590051 w 1590051"/>
                <a:gd name="connsiteY7" fmla="*/ 536415 h 1315434"/>
                <a:gd name="connsiteX8" fmla="*/ 1277105 w 1590051"/>
                <a:gd name="connsiteY8" fmla="*/ 312883 h 1315434"/>
                <a:gd name="connsiteX9" fmla="*/ 913138 w 1590051"/>
                <a:gd name="connsiteY9" fmla="*/ 134119 h 1315434"/>
                <a:gd name="connsiteX10" fmla="*/ 536415 w 1590051"/>
                <a:gd name="connsiteY10" fmla="*/ 83035 h 1315434"/>
                <a:gd name="connsiteX11" fmla="*/ 290641 w 1590051"/>
                <a:gd name="connsiteY11" fmla="*/ 661103 h 1315434"/>
                <a:gd name="connsiteX12" fmla="*/ 344995 w 1590051"/>
                <a:gd name="connsiteY12" fmla="*/ 1019886 h 1315434"/>
                <a:gd name="connsiteX13" fmla="*/ 1245217 w 1590051"/>
                <a:gd name="connsiteY13" fmla="*/ 1289923 h 1315434"/>
                <a:gd name="connsiteX14" fmla="*/ 1519771 w 1590051"/>
                <a:gd name="connsiteY14" fmla="*/ 344834 h 1315434"/>
                <a:gd name="connsiteX15" fmla="*/ 798214 w 1590051"/>
                <a:gd name="connsiteY15" fmla="*/ 223532 h 1315434"/>
                <a:gd name="connsiteX16" fmla="*/ 0 w 1590051"/>
                <a:gd name="connsiteY16" fmla="*/ 699235 h 1315434"/>
                <a:gd name="connsiteX17" fmla="*/ 434247 w 1590051"/>
                <a:gd name="connsiteY17" fmla="*/ 1315434 h 1315434"/>
                <a:gd name="connsiteX18" fmla="*/ 1468686 w 1590051"/>
                <a:gd name="connsiteY18" fmla="*/ 1091964 h 1315434"/>
                <a:gd name="connsiteX19" fmla="*/ 1155804 w 1590051"/>
                <a:gd name="connsiteY19" fmla="*/ 0 h 1315434"/>
                <a:gd name="connsiteX20" fmla="*/ 625766 w 1590051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727997 w 1519834"/>
                <a:gd name="connsiteY15" fmla="*/ 22353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360203 w 1519834"/>
                <a:gd name="connsiteY6" fmla="*/ 95784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398469 w 1519834"/>
                <a:gd name="connsiteY18" fmla="*/ 10919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15434"/>
                <a:gd name="connsiteX1" fmla="*/ 214717 w 1519834"/>
                <a:gd name="connsiteY1" fmla="*/ 458195 h 1315434"/>
                <a:gd name="connsiteX2" fmla="*/ 166071 w 1519834"/>
                <a:gd name="connsiteY2" fmla="*/ 498087 h 1315434"/>
                <a:gd name="connsiteX3" fmla="*/ 0 w 1519834"/>
                <a:gd name="connsiteY3" fmla="*/ 843983 h 1315434"/>
                <a:gd name="connsiteX4" fmla="*/ 581122 w 1519834"/>
                <a:gd name="connsiteY4" fmla="*/ 1315434 h 1315434"/>
                <a:gd name="connsiteX5" fmla="*/ 1008992 w 1519834"/>
                <a:gd name="connsiteY5" fmla="*/ 1264350 h 1315434"/>
                <a:gd name="connsiteX6" fmla="*/ 1253523 w 1519834"/>
                <a:gd name="connsiteY6" fmla="*/ 912124 h 1315434"/>
                <a:gd name="connsiteX7" fmla="*/ 1519834 w 1519834"/>
                <a:gd name="connsiteY7" fmla="*/ 536415 h 1315434"/>
                <a:gd name="connsiteX8" fmla="*/ 1206888 w 1519834"/>
                <a:gd name="connsiteY8" fmla="*/ 312883 h 1315434"/>
                <a:gd name="connsiteX9" fmla="*/ 842921 w 1519834"/>
                <a:gd name="connsiteY9" fmla="*/ 134119 h 1315434"/>
                <a:gd name="connsiteX10" fmla="*/ 466198 w 1519834"/>
                <a:gd name="connsiteY10" fmla="*/ 83035 h 1315434"/>
                <a:gd name="connsiteX11" fmla="*/ 220424 w 1519834"/>
                <a:gd name="connsiteY11" fmla="*/ 661103 h 1315434"/>
                <a:gd name="connsiteX12" fmla="*/ 274778 w 1519834"/>
                <a:gd name="connsiteY12" fmla="*/ 1019886 h 1315434"/>
                <a:gd name="connsiteX13" fmla="*/ 1175000 w 1519834"/>
                <a:gd name="connsiteY13" fmla="*/ 1289923 h 1315434"/>
                <a:gd name="connsiteX14" fmla="*/ 1449554 w 1519834"/>
                <a:gd name="connsiteY14" fmla="*/ 344834 h 1315434"/>
                <a:gd name="connsiteX15" fmla="*/ 331757 w 1519834"/>
                <a:gd name="connsiteY15" fmla="*/ 162572 h 1315434"/>
                <a:gd name="connsiteX16" fmla="*/ 105043 w 1519834"/>
                <a:gd name="connsiteY16" fmla="*/ 722095 h 1315434"/>
                <a:gd name="connsiteX17" fmla="*/ 364030 w 1519834"/>
                <a:gd name="connsiteY17" fmla="*/ 1315434 h 1315434"/>
                <a:gd name="connsiteX18" fmla="*/ 1428949 w 1519834"/>
                <a:gd name="connsiteY18" fmla="*/ 939564 h 1315434"/>
                <a:gd name="connsiteX19" fmla="*/ 1085587 w 1519834"/>
                <a:gd name="connsiteY19" fmla="*/ 0 h 1315434"/>
                <a:gd name="connsiteX20" fmla="*/ 555549 w 1519834"/>
                <a:gd name="connsiteY20" fmla="*/ 178826 h 131543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64030 w 1519834"/>
                <a:gd name="connsiteY17" fmla="*/ 131543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178826 h 1345914"/>
                <a:gd name="connsiteX1" fmla="*/ 214717 w 1519834"/>
                <a:gd name="connsiteY1" fmla="*/ 458195 h 1345914"/>
                <a:gd name="connsiteX2" fmla="*/ 166071 w 1519834"/>
                <a:gd name="connsiteY2" fmla="*/ 498087 h 1345914"/>
                <a:gd name="connsiteX3" fmla="*/ 0 w 1519834"/>
                <a:gd name="connsiteY3" fmla="*/ 843983 h 1345914"/>
                <a:gd name="connsiteX4" fmla="*/ 741142 w 1519834"/>
                <a:gd name="connsiteY4" fmla="*/ 1345914 h 1345914"/>
                <a:gd name="connsiteX5" fmla="*/ 1008992 w 1519834"/>
                <a:gd name="connsiteY5" fmla="*/ 1264350 h 1345914"/>
                <a:gd name="connsiteX6" fmla="*/ 1253523 w 1519834"/>
                <a:gd name="connsiteY6" fmla="*/ 912124 h 1345914"/>
                <a:gd name="connsiteX7" fmla="*/ 1519834 w 1519834"/>
                <a:gd name="connsiteY7" fmla="*/ 536415 h 1345914"/>
                <a:gd name="connsiteX8" fmla="*/ 1206888 w 1519834"/>
                <a:gd name="connsiteY8" fmla="*/ 312883 h 1345914"/>
                <a:gd name="connsiteX9" fmla="*/ 842921 w 1519834"/>
                <a:gd name="connsiteY9" fmla="*/ 134119 h 1345914"/>
                <a:gd name="connsiteX10" fmla="*/ 466198 w 1519834"/>
                <a:gd name="connsiteY10" fmla="*/ 83035 h 1345914"/>
                <a:gd name="connsiteX11" fmla="*/ 220424 w 1519834"/>
                <a:gd name="connsiteY11" fmla="*/ 661103 h 1345914"/>
                <a:gd name="connsiteX12" fmla="*/ 274778 w 1519834"/>
                <a:gd name="connsiteY12" fmla="*/ 1019886 h 1345914"/>
                <a:gd name="connsiteX13" fmla="*/ 1175000 w 1519834"/>
                <a:gd name="connsiteY13" fmla="*/ 1289923 h 1345914"/>
                <a:gd name="connsiteX14" fmla="*/ 1449554 w 1519834"/>
                <a:gd name="connsiteY14" fmla="*/ 344834 h 1345914"/>
                <a:gd name="connsiteX15" fmla="*/ 331757 w 1519834"/>
                <a:gd name="connsiteY15" fmla="*/ 162572 h 1345914"/>
                <a:gd name="connsiteX16" fmla="*/ 105043 w 1519834"/>
                <a:gd name="connsiteY16" fmla="*/ 722095 h 1345914"/>
                <a:gd name="connsiteX17" fmla="*/ 356410 w 1519834"/>
                <a:gd name="connsiteY17" fmla="*/ 1246854 h 1345914"/>
                <a:gd name="connsiteX18" fmla="*/ 1428949 w 1519834"/>
                <a:gd name="connsiteY18" fmla="*/ 939564 h 1345914"/>
                <a:gd name="connsiteX19" fmla="*/ 1085587 w 1519834"/>
                <a:gd name="connsiteY19" fmla="*/ 0 h 1345914"/>
                <a:gd name="connsiteX20" fmla="*/ 555549 w 1519834"/>
                <a:gd name="connsiteY20" fmla="*/ 178826 h 1345914"/>
                <a:gd name="connsiteX0" fmla="*/ 555549 w 1519834"/>
                <a:gd name="connsiteY0" fmla="*/ 95791 h 1262879"/>
                <a:gd name="connsiteX1" fmla="*/ 214717 w 1519834"/>
                <a:gd name="connsiteY1" fmla="*/ 375160 h 1262879"/>
                <a:gd name="connsiteX2" fmla="*/ 166071 w 1519834"/>
                <a:gd name="connsiteY2" fmla="*/ 415052 h 1262879"/>
                <a:gd name="connsiteX3" fmla="*/ 0 w 1519834"/>
                <a:gd name="connsiteY3" fmla="*/ 760948 h 1262879"/>
                <a:gd name="connsiteX4" fmla="*/ 741142 w 1519834"/>
                <a:gd name="connsiteY4" fmla="*/ 1262879 h 1262879"/>
                <a:gd name="connsiteX5" fmla="*/ 1008992 w 1519834"/>
                <a:gd name="connsiteY5" fmla="*/ 1181315 h 1262879"/>
                <a:gd name="connsiteX6" fmla="*/ 1253523 w 1519834"/>
                <a:gd name="connsiteY6" fmla="*/ 829089 h 1262879"/>
                <a:gd name="connsiteX7" fmla="*/ 1519834 w 1519834"/>
                <a:gd name="connsiteY7" fmla="*/ 453380 h 1262879"/>
                <a:gd name="connsiteX8" fmla="*/ 1206888 w 1519834"/>
                <a:gd name="connsiteY8" fmla="*/ 229848 h 1262879"/>
                <a:gd name="connsiteX9" fmla="*/ 842921 w 1519834"/>
                <a:gd name="connsiteY9" fmla="*/ 51084 h 1262879"/>
                <a:gd name="connsiteX10" fmla="*/ 466198 w 1519834"/>
                <a:gd name="connsiteY10" fmla="*/ 0 h 1262879"/>
                <a:gd name="connsiteX11" fmla="*/ 220424 w 1519834"/>
                <a:gd name="connsiteY11" fmla="*/ 578068 h 1262879"/>
                <a:gd name="connsiteX12" fmla="*/ 274778 w 1519834"/>
                <a:gd name="connsiteY12" fmla="*/ 936851 h 1262879"/>
                <a:gd name="connsiteX13" fmla="*/ 1175000 w 1519834"/>
                <a:gd name="connsiteY13" fmla="*/ 1206888 h 1262879"/>
                <a:gd name="connsiteX14" fmla="*/ 1449554 w 1519834"/>
                <a:gd name="connsiteY14" fmla="*/ 261799 h 1262879"/>
                <a:gd name="connsiteX15" fmla="*/ 331757 w 1519834"/>
                <a:gd name="connsiteY15" fmla="*/ 79537 h 1262879"/>
                <a:gd name="connsiteX16" fmla="*/ 105043 w 1519834"/>
                <a:gd name="connsiteY16" fmla="*/ 639060 h 1262879"/>
                <a:gd name="connsiteX17" fmla="*/ 356410 w 1519834"/>
                <a:gd name="connsiteY17" fmla="*/ 1163819 h 1262879"/>
                <a:gd name="connsiteX18" fmla="*/ 1428949 w 1519834"/>
                <a:gd name="connsiteY18" fmla="*/ 856529 h 1262879"/>
                <a:gd name="connsiteX19" fmla="*/ 1055107 w 1519834"/>
                <a:gd name="connsiteY19" fmla="*/ 61745 h 1262879"/>
                <a:gd name="connsiteX20" fmla="*/ 555549 w 1519834"/>
                <a:gd name="connsiteY20" fmla="*/ 95791 h 1262879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428949 w 1519834"/>
                <a:gd name="connsiteY18" fmla="*/ 85652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055107 w 1519834"/>
                <a:gd name="connsiteY19" fmla="*/ 61745 h 1268594"/>
                <a:gd name="connsiteX20" fmla="*/ 555549 w 1519834"/>
                <a:gd name="connsiteY20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203699 w 1519834"/>
                <a:gd name="connsiteY19" fmla="*/ 4892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  <a:gd name="connsiteX0" fmla="*/ 555549 w 1519834"/>
                <a:gd name="connsiteY0" fmla="*/ 95791 h 1268594"/>
                <a:gd name="connsiteX1" fmla="*/ 214717 w 1519834"/>
                <a:gd name="connsiteY1" fmla="*/ 375160 h 1268594"/>
                <a:gd name="connsiteX2" fmla="*/ 166071 w 1519834"/>
                <a:gd name="connsiteY2" fmla="*/ 415052 h 1268594"/>
                <a:gd name="connsiteX3" fmla="*/ 0 w 1519834"/>
                <a:gd name="connsiteY3" fmla="*/ 760948 h 1268594"/>
                <a:gd name="connsiteX4" fmla="*/ 741142 w 1519834"/>
                <a:gd name="connsiteY4" fmla="*/ 1262879 h 1268594"/>
                <a:gd name="connsiteX5" fmla="*/ 1008992 w 1519834"/>
                <a:gd name="connsiteY5" fmla="*/ 1181315 h 1268594"/>
                <a:gd name="connsiteX6" fmla="*/ 1253523 w 1519834"/>
                <a:gd name="connsiteY6" fmla="*/ 829089 h 1268594"/>
                <a:gd name="connsiteX7" fmla="*/ 1519834 w 1519834"/>
                <a:gd name="connsiteY7" fmla="*/ 453380 h 1268594"/>
                <a:gd name="connsiteX8" fmla="*/ 1206888 w 1519834"/>
                <a:gd name="connsiteY8" fmla="*/ 229848 h 1268594"/>
                <a:gd name="connsiteX9" fmla="*/ 842921 w 1519834"/>
                <a:gd name="connsiteY9" fmla="*/ 51084 h 1268594"/>
                <a:gd name="connsiteX10" fmla="*/ 466198 w 1519834"/>
                <a:gd name="connsiteY10" fmla="*/ 0 h 1268594"/>
                <a:gd name="connsiteX11" fmla="*/ 220424 w 1519834"/>
                <a:gd name="connsiteY11" fmla="*/ 578068 h 1268594"/>
                <a:gd name="connsiteX12" fmla="*/ 274778 w 1519834"/>
                <a:gd name="connsiteY12" fmla="*/ 936851 h 1268594"/>
                <a:gd name="connsiteX13" fmla="*/ 1175000 w 1519834"/>
                <a:gd name="connsiteY13" fmla="*/ 1206888 h 1268594"/>
                <a:gd name="connsiteX14" fmla="*/ 1449554 w 1519834"/>
                <a:gd name="connsiteY14" fmla="*/ 261799 h 1268594"/>
                <a:gd name="connsiteX15" fmla="*/ 331757 w 1519834"/>
                <a:gd name="connsiteY15" fmla="*/ 79537 h 1268594"/>
                <a:gd name="connsiteX16" fmla="*/ 105043 w 1519834"/>
                <a:gd name="connsiteY16" fmla="*/ 639060 h 1268594"/>
                <a:gd name="connsiteX17" fmla="*/ 489760 w 1519834"/>
                <a:gd name="connsiteY17" fmla="*/ 1268594 h 1268594"/>
                <a:gd name="connsiteX18" fmla="*/ 1371799 w 1519834"/>
                <a:gd name="connsiteY18" fmla="*/ 989879 h 1268594"/>
                <a:gd name="connsiteX19" fmla="*/ 1489449 w 1519834"/>
                <a:gd name="connsiteY19" fmla="*/ 641626 h 1268594"/>
                <a:gd name="connsiteX20" fmla="*/ 1055107 w 1519834"/>
                <a:gd name="connsiteY20" fmla="*/ 61745 h 1268594"/>
                <a:gd name="connsiteX21" fmla="*/ 555549 w 1519834"/>
                <a:gd name="connsiteY21" fmla="*/ 95791 h 126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9834" h="1268594">
                  <a:moveTo>
                    <a:pt x="555549" y="95791"/>
                  </a:moveTo>
                  <a:lnTo>
                    <a:pt x="214717" y="375160"/>
                  </a:lnTo>
                  <a:lnTo>
                    <a:pt x="166071" y="415052"/>
                  </a:lnTo>
                  <a:lnTo>
                    <a:pt x="0" y="760948"/>
                  </a:lnTo>
                  <a:lnTo>
                    <a:pt x="741142" y="1262879"/>
                  </a:lnTo>
                  <a:lnTo>
                    <a:pt x="1008992" y="1181315"/>
                  </a:lnTo>
                  <a:lnTo>
                    <a:pt x="1253523" y="829089"/>
                  </a:lnTo>
                  <a:lnTo>
                    <a:pt x="1519834" y="453380"/>
                  </a:lnTo>
                  <a:lnTo>
                    <a:pt x="1206888" y="229848"/>
                  </a:lnTo>
                  <a:lnTo>
                    <a:pt x="842921" y="51084"/>
                  </a:lnTo>
                  <a:lnTo>
                    <a:pt x="466198" y="0"/>
                  </a:lnTo>
                  <a:lnTo>
                    <a:pt x="220424" y="578068"/>
                  </a:lnTo>
                  <a:lnTo>
                    <a:pt x="274778" y="936851"/>
                  </a:lnTo>
                  <a:lnTo>
                    <a:pt x="1175000" y="1206888"/>
                  </a:lnTo>
                  <a:lnTo>
                    <a:pt x="1449554" y="261799"/>
                  </a:lnTo>
                  <a:lnTo>
                    <a:pt x="331757" y="79537"/>
                  </a:lnTo>
                  <a:lnTo>
                    <a:pt x="105043" y="639060"/>
                  </a:lnTo>
                  <a:lnTo>
                    <a:pt x="489760" y="1268594"/>
                  </a:lnTo>
                  <a:lnTo>
                    <a:pt x="1371799" y="989879"/>
                  </a:lnTo>
                  <a:lnTo>
                    <a:pt x="1489449" y="641626"/>
                  </a:lnTo>
                  <a:lnTo>
                    <a:pt x="1055107" y="61745"/>
                  </a:lnTo>
                  <a:lnTo>
                    <a:pt x="555549" y="95791"/>
                  </a:lnTo>
                  <a:close/>
                </a:path>
              </a:pathLst>
            </a:custGeom>
            <a:noFill/>
            <a:ln w="31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594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F0A51C72-0A83-3AA9-F951-E8034E41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Dec 2024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8A4B668-9E23-E5FF-238F-86E7C782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1535" y="6356349"/>
            <a:ext cx="2482842" cy="365125"/>
          </a:xfrm>
        </p:spPr>
        <p:txBody>
          <a:bodyPr/>
          <a:lstStyle/>
          <a:p>
            <a:r>
              <a:rPr lang="en-US" dirty="0"/>
              <a:t>I-Poems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5A3E06-CABB-BB28-02D4-E9AA791F7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All the participants own words, but constructed by the researcher (not chronological or really an I-Poem 😬)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45970-EBF8-4ADB-512E-708FFB861C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All the incidence of ‘we’ as they appear in the data with the word(s) that follow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40280F9-3CF5-7990-35D1-6EAE24183B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All the incidence of ‘I’ as they appear in the data with the word(s) that follow, but arranged into themes</a:t>
            </a:r>
          </a:p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4D2726-6A51-F929-1D2D-D3E0BF0C90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All the incidence of ‘I’ as they appear in the data with the word(s) that follow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7777D3-10D0-D054-2644-F9E28E87E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Chronological I-Poem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1ED6F13-9950-2FDA-1BE6-807135D8F5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themed I-Poem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A15E0F0-5CCC-AFC9-C1A4-90CA6D8C1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Chronological We-Poem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3A8DCE9-CD38-DCB3-2B73-DCE7AC117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Researcher Constructed Poem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1" grpId="0" build="p"/>
      <p:bldP spid="23" grpId="0" build="p"/>
      <p:bldP spid="25" grpId="0" build="p"/>
      <p:bldP spid="27" grpId="0" build="p"/>
      <p:bldP spid="29" grpId="0" build="p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9488A-FC12-A6FE-D8C4-8943C57D3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69" y="0"/>
            <a:ext cx="5674936" cy="57409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0B3D46-CC9D-EBC4-3EC0-BA5419C9A2D5}"/>
              </a:ext>
            </a:extLst>
          </p:cNvPr>
          <p:cNvSpPr/>
          <p:nvPr/>
        </p:nvSpPr>
        <p:spPr>
          <a:xfrm>
            <a:off x="6437997" y="4409568"/>
            <a:ext cx="3893781" cy="509049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5BDB3-F5D5-EC31-828A-559F78C3789E}"/>
              </a:ext>
            </a:extLst>
          </p:cNvPr>
          <p:cNvSpPr txBox="1">
            <a:spLocks/>
          </p:cNvSpPr>
          <p:nvPr/>
        </p:nvSpPr>
        <p:spPr>
          <a:xfrm>
            <a:off x="0" y="5908961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 have used I-Poems: 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87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98F16-4291-FA8C-F35C-895C5B9D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89" y="6356350"/>
            <a:ext cx="981541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91C87-B2BB-689E-BCA8-D0A154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67" y="6356016"/>
            <a:ext cx="2481287" cy="3657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FFEFAF-3E16-AD93-27B4-E65CF035491E}"/>
              </a:ext>
            </a:extLst>
          </p:cNvPr>
          <p:cNvSpPr txBox="1"/>
          <p:nvPr/>
        </p:nvSpPr>
        <p:spPr>
          <a:xfrm>
            <a:off x="1892968" y="3669"/>
            <a:ext cx="9493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u="sng" dirty="0">
                <a:solidFill>
                  <a:schemeClr val="accent2">
                    <a:lumMod val="25000"/>
                  </a:schemeClr>
                </a:solidFill>
              </a:rPr>
              <a:t>FINDINGS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accent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2">
                    <a:lumMod val="25000"/>
                  </a:schemeClr>
                </a:solidFill>
              </a:rPr>
              <a:t>Theme: Absence of hope 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– ‘Hope for the best, prepare for the worst’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accent2">
                  <a:lumMod val="2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25000"/>
                  </a:schemeClr>
                </a:solidFill>
              </a:rPr>
              <a:t>‘I’ Poem from P10_F_18-20 [an excerpt from their diaries]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0" y="5836730"/>
            <a:ext cx="9502833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I have used I-Poems: Conference presentation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8836D4C-A012-E5F8-4885-75DFD7E77F92}"/>
              </a:ext>
            </a:extLst>
          </p:cNvPr>
          <p:cNvSpPr txBox="1">
            <a:spLocks/>
          </p:cNvSpPr>
          <p:nvPr/>
        </p:nvSpPr>
        <p:spPr>
          <a:xfrm>
            <a:off x="1809480" y="1523133"/>
            <a:ext cx="10128053" cy="4315545"/>
          </a:xfrm>
          <a:prstGeom prst="rect">
            <a:avLst/>
          </a:prstGeom>
        </p:spPr>
        <p:txBody>
          <a:bodyPr numCol="4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think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feel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won’t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know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still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ready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think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imagine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really scared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have, I have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would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planning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don’t, I maybe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affected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don’t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have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do, I do, I try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100% affected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I’m around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know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do, I try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scared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start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feel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try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tell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feel, I hear,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hear, I feel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thought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don’t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suppose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thinking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25000"/>
                  </a:schemeClr>
                </a:solidFill>
              </a:rPr>
              <a:t>I am afraid.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790C9E1B-A17B-874A-6332-9DB75E9C9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141764" cy="5143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Chronological I-Poem</a:t>
            </a: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1333</Words>
  <Application>Microsoft Office PowerPoint</Application>
  <PresentationFormat>Widescreen</PresentationFormat>
  <Paragraphs>262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Monoline</vt:lpstr>
      <vt:lpstr>Using I-Poems for Deeper Insights in Qualitative Data Analysis</vt:lpstr>
      <vt:lpstr>ABOUT me</vt:lpstr>
      <vt:lpstr>What to expect</vt:lpstr>
      <vt:lpstr>i-Poems</vt:lpstr>
      <vt:lpstr>The ‘listening guide’ method (Gilligan,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2023-07-24T01:11:48Z</dcterms:created>
  <dcterms:modified xsi:type="dcterms:W3CDTF">2024-12-06T10:41:42Z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